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37.xml" ContentType="application/vnd.openxmlformats-officedocument.presentationml.notesSlide+xml"/>
  <Override PartName="/ppt/notesSlides/notesSlide32.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38.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3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14.xml" Type="http://schemas.openxmlformats.org/officeDocument/2006/relationships/slide" Id="rId19"/><Relationship Target="slides/slide31.xml" Type="http://schemas.openxmlformats.org/officeDocument/2006/relationships/slide" Id="rId36"/><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slides/slide35.xml" Type="http://schemas.openxmlformats.org/officeDocument/2006/relationships/slide" Id="rId40"/><Relationship Target="theme/theme3.xml" Type="http://schemas.openxmlformats.org/officeDocument/2006/relationships/theme" Id="rId1"/><Relationship Target="slides/slide17.xml" Type="http://schemas.openxmlformats.org/officeDocument/2006/relationships/slide" Id="rId22"/><Relationship Target="slides/slide36.xml" Type="http://schemas.openxmlformats.org/officeDocument/2006/relationships/slide" Id="rId41"/><Relationship Target="slideMasters/slideMaster1.xml" Type="http://schemas.openxmlformats.org/officeDocument/2006/relationships/slideMaster" Id="rId4"/><Relationship Target="slides/slide18.xml" Type="http://schemas.openxmlformats.org/officeDocument/2006/relationships/slide" Id="rId23"/><Relationship Target="slides/slide37.xml" Type="http://schemas.openxmlformats.org/officeDocument/2006/relationships/slide" Id="rId42"/><Relationship Target="tableStyles.xml" Type="http://schemas.openxmlformats.org/officeDocument/2006/relationships/tableStyles" Id="rId3"/><Relationship Target="slides/slide19.xml" Type="http://schemas.openxmlformats.org/officeDocument/2006/relationships/slide" Id="rId24"/><Relationship Target="slides/slide38.xml" Type="http://schemas.openxmlformats.org/officeDocument/2006/relationships/slide" Id="rId43"/><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 name="Shape 35"/>
        <p:cNvGrpSpPr/>
        <p:nvPr/>
      </p:nvGrpSpPr>
      <p:grpSpPr>
        <a:xfrm>
          <a:off y="0" x="0"/>
          <a:ext cy="0" cx="0"/>
          <a:chOff y="0" x="0"/>
          <a:chExt cy="0" cx="0"/>
        </a:xfrm>
      </p:grpSpPr>
      <p:sp>
        <p:nvSpPr>
          <p:cNvPr id="36" name="Shape 3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7" name="Shape 3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3" name="Shape 93"/>
        <p:cNvGrpSpPr/>
        <p:nvPr/>
      </p:nvGrpSpPr>
      <p:grpSpPr>
        <a:xfrm>
          <a:off y="0" x="0"/>
          <a:ext cy="0" cx="0"/>
          <a:chOff y="0" x="0"/>
          <a:chExt cy="0" cx="0"/>
        </a:xfrm>
      </p:grpSpPr>
      <p:sp>
        <p:nvSpPr>
          <p:cNvPr id="94" name="Shape 9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5" name="Shape 9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0" name="Shape 100"/>
        <p:cNvGrpSpPr/>
        <p:nvPr/>
      </p:nvGrpSpPr>
      <p:grpSpPr>
        <a:xfrm>
          <a:off y="0" x="0"/>
          <a:ext cy="0" cx="0"/>
          <a:chOff y="0" x="0"/>
          <a:chExt cy="0" cx="0"/>
        </a:xfrm>
      </p:grpSpPr>
      <p:sp>
        <p:nvSpPr>
          <p:cNvPr id="101" name="Shape 10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2" name="Shape 10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5" name="Shape 105"/>
        <p:cNvGrpSpPr/>
        <p:nvPr/>
      </p:nvGrpSpPr>
      <p:grpSpPr>
        <a:xfrm>
          <a:off y="0" x="0"/>
          <a:ext cy="0" cx="0"/>
          <a:chOff y="0" x="0"/>
          <a:chExt cy="0" cx="0"/>
        </a:xfrm>
      </p:grpSpPr>
      <p:sp>
        <p:nvSpPr>
          <p:cNvPr id="106" name="Shape 10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7" name="Shape 10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2" name="Shape 112"/>
        <p:cNvGrpSpPr/>
        <p:nvPr/>
      </p:nvGrpSpPr>
      <p:grpSpPr>
        <a:xfrm>
          <a:off y="0" x="0"/>
          <a:ext cy="0" cx="0"/>
          <a:chOff y="0" x="0"/>
          <a:chExt cy="0" cx="0"/>
        </a:xfrm>
      </p:grpSpPr>
      <p:sp>
        <p:nvSpPr>
          <p:cNvPr id="113" name="Shape 11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4" name="Shape 11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9" name="Shape 119"/>
        <p:cNvGrpSpPr/>
        <p:nvPr/>
      </p:nvGrpSpPr>
      <p:grpSpPr>
        <a:xfrm>
          <a:off y="0" x="0"/>
          <a:ext cy="0" cx="0"/>
          <a:chOff y="0" x="0"/>
          <a:chExt cy="0" cx="0"/>
        </a:xfrm>
      </p:grpSpPr>
      <p:sp>
        <p:nvSpPr>
          <p:cNvPr id="120" name="Shape 12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1" name="Shape 12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6" name="Shape 126"/>
        <p:cNvGrpSpPr/>
        <p:nvPr/>
      </p:nvGrpSpPr>
      <p:grpSpPr>
        <a:xfrm>
          <a:off y="0" x="0"/>
          <a:ext cy="0" cx="0"/>
          <a:chOff y="0" x="0"/>
          <a:chExt cy="0" cx="0"/>
        </a:xfrm>
      </p:grpSpPr>
      <p:sp>
        <p:nvSpPr>
          <p:cNvPr id="127" name="Shape 12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8" name="Shape 12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1" name="Shape 131"/>
        <p:cNvGrpSpPr/>
        <p:nvPr/>
      </p:nvGrpSpPr>
      <p:grpSpPr>
        <a:xfrm>
          <a:off y="0" x="0"/>
          <a:ext cy="0" cx="0"/>
          <a:chOff y="0" x="0"/>
          <a:chExt cy="0" cx="0"/>
        </a:xfrm>
      </p:grpSpPr>
      <p:sp>
        <p:nvSpPr>
          <p:cNvPr id="132" name="Shape 13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3" name="Shape 13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9" name="Shape 139"/>
        <p:cNvGrpSpPr/>
        <p:nvPr/>
      </p:nvGrpSpPr>
      <p:grpSpPr>
        <a:xfrm>
          <a:off y="0" x="0"/>
          <a:ext cy="0" cx="0"/>
          <a:chOff y="0" x="0"/>
          <a:chExt cy="0" cx="0"/>
        </a:xfrm>
      </p:grpSpPr>
      <p:sp>
        <p:nvSpPr>
          <p:cNvPr id="140" name="Shape 14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1" name="Shape 14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6" name="Shape 146"/>
        <p:cNvGrpSpPr/>
        <p:nvPr/>
      </p:nvGrpSpPr>
      <p:grpSpPr>
        <a:xfrm>
          <a:off y="0" x="0"/>
          <a:ext cy="0" cx="0"/>
          <a:chOff y="0" x="0"/>
          <a:chExt cy="0" cx="0"/>
        </a:xfrm>
      </p:grpSpPr>
      <p:sp>
        <p:nvSpPr>
          <p:cNvPr id="147" name="Shape 14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8" name="Shape 14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2" name="Shape 152"/>
        <p:cNvGrpSpPr/>
        <p:nvPr/>
      </p:nvGrpSpPr>
      <p:grpSpPr>
        <a:xfrm>
          <a:off y="0" x="0"/>
          <a:ext cy="0" cx="0"/>
          <a:chOff y="0" x="0"/>
          <a:chExt cy="0" cx="0"/>
        </a:xfrm>
      </p:grpSpPr>
      <p:sp>
        <p:nvSpPr>
          <p:cNvPr id="153" name="Shape 15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4" name="Shape 15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 name="Shape 40"/>
        <p:cNvGrpSpPr/>
        <p:nvPr/>
      </p:nvGrpSpPr>
      <p:grpSpPr>
        <a:xfrm>
          <a:off y="0" x="0"/>
          <a:ext cy="0" cx="0"/>
          <a:chOff y="0" x="0"/>
          <a:chExt cy="0" cx="0"/>
        </a:xfrm>
      </p:grpSpPr>
      <p:sp>
        <p:nvSpPr>
          <p:cNvPr id="41" name="Shape 4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2" name="Shape 4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1" name="Shape 161"/>
        <p:cNvGrpSpPr/>
        <p:nvPr/>
      </p:nvGrpSpPr>
      <p:grpSpPr>
        <a:xfrm>
          <a:off y="0" x="0"/>
          <a:ext cy="0" cx="0"/>
          <a:chOff y="0" x="0"/>
          <a:chExt cy="0" cx="0"/>
        </a:xfrm>
      </p:grpSpPr>
      <p:sp>
        <p:nvSpPr>
          <p:cNvPr id="162" name="Shape 16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63" name="Shape 16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8" name="Shape 168"/>
        <p:cNvGrpSpPr/>
        <p:nvPr/>
      </p:nvGrpSpPr>
      <p:grpSpPr>
        <a:xfrm>
          <a:off y="0" x="0"/>
          <a:ext cy="0" cx="0"/>
          <a:chOff y="0" x="0"/>
          <a:chExt cy="0" cx="0"/>
        </a:xfrm>
      </p:grpSpPr>
      <p:sp>
        <p:nvSpPr>
          <p:cNvPr id="169" name="Shape 16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70" name="Shape 17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5" name="Shape 175"/>
        <p:cNvGrpSpPr/>
        <p:nvPr/>
      </p:nvGrpSpPr>
      <p:grpSpPr>
        <a:xfrm>
          <a:off y="0" x="0"/>
          <a:ext cy="0" cx="0"/>
          <a:chOff y="0" x="0"/>
          <a:chExt cy="0" cx="0"/>
        </a:xfrm>
      </p:grpSpPr>
      <p:sp>
        <p:nvSpPr>
          <p:cNvPr id="176" name="Shape 17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77" name="Shape 17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1" name="Shape 181"/>
        <p:cNvGrpSpPr/>
        <p:nvPr/>
      </p:nvGrpSpPr>
      <p:grpSpPr>
        <a:xfrm>
          <a:off y="0" x="0"/>
          <a:ext cy="0" cx="0"/>
          <a:chOff y="0" x="0"/>
          <a:chExt cy="0" cx="0"/>
        </a:xfrm>
      </p:grpSpPr>
      <p:sp>
        <p:nvSpPr>
          <p:cNvPr id="182" name="Shape 18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3" name="Shape 18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7" name="Shape 187"/>
        <p:cNvGrpSpPr/>
        <p:nvPr/>
      </p:nvGrpSpPr>
      <p:grpSpPr>
        <a:xfrm>
          <a:off y="0" x="0"/>
          <a:ext cy="0" cx="0"/>
          <a:chOff y="0" x="0"/>
          <a:chExt cy="0" cx="0"/>
        </a:xfrm>
      </p:grpSpPr>
      <p:sp>
        <p:nvSpPr>
          <p:cNvPr id="188" name="Shape 18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9" name="Shape 18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2" name="Shape 192"/>
        <p:cNvGrpSpPr/>
        <p:nvPr/>
      </p:nvGrpSpPr>
      <p:grpSpPr>
        <a:xfrm>
          <a:off y="0" x="0"/>
          <a:ext cy="0" cx="0"/>
          <a:chOff y="0" x="0"/>
          <a:chExt cy="0" cx="0"/>
        </a:xfrm>
      </p:grpSpPr>
      <p:sp>
        <p:nvSpPr>
          <p:cNvPr id="193" name="Shape 19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94" name="Shape 19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9" name="Shape 199"/>
        <p:cNvGrpSpPr/>
        <p:nvPr/>
      </p:nvGrpSpPr>
      <p:grpSpPr>
        <a:xfrm>
          <a:off y="0" x="0"/>
          <a:ext cy="0" cx="0"/>
          <a:chOff y="0" x="0"/>
          <a:chExt cy="0" cx="0"/>
        </a:xfrm>
      </p:grpSpPr>
      <p:sp>
        <p:nvSpPr>
          <p:cNvPr id="200" name="Shape 20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01" name="Shape 20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6" name="Shape 206"/>
        <p:cNvGrpSpPr/>
        <p:nvPr/>
      </p:nvGrpSpPr>
      <p:grpSpPr>
        <a:xfrm>
          <a:off y="0" x="0"/>
          <a:ext cy="0" cx="0"/>
          <a:chOff y="0" x="0"/>
          <a:chExt cy="0" cx="0"/>
        </a:xfrm>
      </p:grpSpPr>
      <p:sp>
        <p:nvSpPr>
          <p:cNvPr id="207" name="Shape 20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08" name="Shape 20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7" name="Shape 217"/>
        <p:cNvGrpSpPr/>
        <p:nvPr/>
      </p:nvGrpSpPr>
      <p:grpSpPr>
        <a:xfrm>
          <a:off y="0" x="0"/>
          <a:ext cy="0" cx="0"/>
          <a:chOff y="0" x="0"/>
          <a:chExt cy="0" cx="0"/>
        </a:xfrm>
      </p:grpSpPr>
      <p:sp>
        <p:nvSpPr>
          <p:cNvPr id="218" name="Shape 21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9" name="Shape 21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2" name="Shape 222"/>
        <p:cNvGrpSpPr/>
        <p:nvPr/>
      </p:nvGrpSpPr>
      <p:grpSpPr>
        <a:xfrm>
          <a:off y="0" x="0"/>
          <a:ext cy="0" cx="0"/>
          <a:chOff y="0" x="0"/>
          <a:chExt cy="0" cx="0"/>
        </a:xfrm>
      </p:grpSpPr>
      <p:sp>
        <p:nvSpPr>
          <p:cNvPr id="223" name="Shape 22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24" name="Shape 22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 name="Shape 46"/>
        <p:cNvGrpSpPr/>
        <p:nvPr/>
      </p:nvGrpSpPr>
      <p:grpSpPr>
        <a:xfrm>
          <a:off y="0" x="0"/>
          <a:ext cy="0" cx="0"/>
          <a:chOff y="0" x="0"/>
          <a:chExt cy="0" cx="0"/>
        </a:xfrm>
      </p:grpSpPr>
      <p:sp>
        <p:nvSpPr>
          <p:cNvPr id="47" name="Shape 4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8" name="Shape 4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8" name="Shape 228"/>
        <p:cNvGrpSpPr/>
        <p:nvPr/>
      </p:nvGrpSpPr>
      <p:grpSpPr>
        <a:xfrm>
          <a:off y="0" x="0"/>
          <a:ext cy="0" cx="0"/>
          <a:chOff y="0" x="0"/>
          <a:chExt cy="0" cx="0"/>
        </a:xfrm>
      </p:grpSpPr>
      <p:sp>
        <p:nvSpPr>
          <p:cNvPr id="229" name="Shape 22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30" name="Shape 23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4" name="Shape 234"/>
        <p:cNvGrpSpPr/>
        <p:nvPr/>
      </p:nvGrpSpPr>
      <p:grpSpPr>
        <a:xfrm>
          <a:off y="0" x="0"/>
          <a:ext cy="0" cx="0"/>
          <a:chOff y="0" x="0"/>
          <a:chExt cy="0" cx="0"/>
        </a:xfrm>
      </p:grpSpPr>
      <p:sp>
        <p:nvSpPr>
          <p:cNvPr id="235" name="Shape 23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36" name="Shape 23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0" name="Shape 240"/>
        <p:cNvGrpSpPr/>
        <p:nvPr/>
      </p:nvGrpSpPr>
      <p:grpSpPr>
        <a:xfrm>
          <a:off y="0" x="0"/>
          <a:ext cy="0" cx="0"/>
          <a:chOff y="0" x="0"/>
          <a:chExt cy="0" cx="0"/>
        </a:xfrm>
      </p:grpSpPr>
      <p:sp>
        <p:nvSpPr>
          <p:cNvPr id="241" name="Shape 24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42" name="Shape 24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6" name="Shape 246"/>
        <p:cNvGrpSpPr/>
        <p:nvPr/>
      </p:nvGrpSpPr>
      <p:grpSpPr>
        <a:xfrm>
          <a:off y="0" x="0"/>
          <a:ext cy="0" cx="0"/>
          <a:chOff y="0" x="0"/>
          <a:chExt cy="0" cx="0"/>
        </a:xfrm>
      </p:grpSpPr>
      <p:sp>
        <p:nvSpPr>
          <p:cNvPr id="247" name="Shape 24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48" name="Shape 24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4" name="Shape 254"/>
        <p:cNvGrpSpPr/>
        <p:nvPr/>
      </p:nvGrpSpPr>
      <p:grpSpPr>
        <a:xfrm>
          <a:off y="0" x="0"/>
          <a:ext cy="0" cx="0"/>
          <a:chOff y="0" x="0"/>
          <a:chExt cy="0" cx="0"/>
        </a:xfrm>
      </p:grpSpPr>
      <p:sp>
        <p:nvSpPr>
          <p:cNvPr id="255" name="Shape 25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56" name="Shape 25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2" name="Shape 262"/>
        <p:cNvGrpSpPr/>
        <p:nvPr/>
      </p:nvGrpSpPr>
      <p:grpSpPr>
        <a:xfrm>
          <a:off y="0" x="0"/>
          <a:ext cy="0" cx="0"/>
          <a:chOff y="0" x="0"/>
          <a:chExt cy="0" cx="0"/>
        </a:xfrm>
      </p:grpSpPr>
      <p:sp>
        <p:nvSpPr>
          <p:cNvPr id="263" name="Shape 26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64" name="Shape 26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8" name="Shape 268"/>
        <p:cNvGrpSpPr/>
        <p:nvPr/>
      </p:nvGrpSpPr>
      <p:grpSpPr>
        <a:xfrm>
          <a:off y="0" x="0"/>
          <a:ext cy="0" cx="0"/>
          <a:chOff y="0" x="0"/>
          <a:chExt cy="0" cx="0"/>
        </a:xfrm>
      </p:grpSpPr>
      <p:sp>
        <p:nvSpPr>
          <p:cNvPr id="269" name="Shape 26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70" name="Shape 27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4" name="Shape 274"/>
        <p:cNvGrpSpPr/>
        <p:nvPr/>
      </p:nvGrpSpPr>
      <p:grpSpPr>
        <a:xfrm>
          <a:off y="0" x="0"/>
          <a:ext cy="0" cx="0"/>
          <a:chOff y="0" x="0"/>
          <a:chExt cy="0" cx="0"/>
        </a:xfrm>
      </p:grpSpPr>
      <p:sp>
        <p:nvSpPr>
          <p:cNvPr id="275" name="Shape 27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76" name="Shape 27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0" name="Shape 280"/>
        <p:cNvGrpSpPr/>
        <p:nvPr/>
      </p:nvGrpSpPr>
      <p:grpSpPr>
        <a:xfrm>
          <a:off y="0" x="0"/>
          <a:ext cy="0" cx="0"/>
          <a:chOff y="0" x="0"/>
          <a:chExt cy="0" cx="0"/>
        </a:xfrm>
      </p:grpSpPr>
      <p:sp>
        <p:nvSpPr>
          <p:cNvPr id="281" name="Shape 28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82" name="Shape 28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 name="Shape 52"/>
        <p:cNvGrpSpPr/>
        <p:nvPr/>
      </p:nvGrpSpPr>
      <p:grpSpPr>
        <a:xfrm>
          <a:off y="0" x="0"/>
          <a:ext cy="0" cx="0"/>
          <a:chOff y="0" x="0"/>
          <a:chExt cy="0" cx="0"/>
        </a:xfrm>
      </p:grpSpPr>
      <p:sp>
        <p:nvSpPr>
          <p:cNvPr id="53" name="Shape 5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4" name="Shape 5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9" name="Shape 59"/>
        <p:cNvGrpSpPr/>
        <p:nvPr/>
      </p:nvGrpSpPr>
      <p:grpSpPr>
        <a:xfrm>
          <a:off y="0" x="0"/>
          <a:ext cy="0" cx="0"/>
          <a:chOff y="0" x="0"/>
          <a:chExt cy="0" cx="0"/>
        </a:xfrm>
      </p:grpSpPr>
      <p:sp>
        <p:nvSpPr>
          <p:cNvPr id="60" name="Shape 6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1" name="Shape 6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8" name="Shape 68"/>
        <p:cNvGrpSpPr/>
        <p:nvPr/>
      </p:nvGrpSpPr>
      <p:grpSpPr>
        <a:xfrm>
          <a:off y="0" x="0"/>
          <a:ext cy="0" cx="0"/>
          <a:chOff y="0" x="0"/>
          <a:chExt cy="0" cx="0"/>
        </a:xfrm>
      </p:grpSpPr>
      <p:sp>
        <p:nvSpPr>
          <p:cNvPr id="69" name="Shape 6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0" name="Shape 7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4" name="Shape 74"/>
        <p:cNvGrpSpPr/>
        <p:nvPr/>
      </p:nvGrpSpPr>
      <p:grpSpPr>
        <a:xfrm>
          <a:off y="0" x="0"/>
          <a:ext cy="0" cx="0"/>
          <a:chOff y="0" x="0"/>
          <a:chExt cy="0" cx="0"/>
        </a:xfrm>
      </p:grpSpPr>
      <p:sp>
        <p:nvSpPr>
          <p:cNvPr id="75" name="Shape 7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6" name="Shape 7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9" name="Shape 79"/>
        <p:cNvGrpSpPr/>
        <p:nvPr/>
      </p:nvGrpSpPr>
      <p:grpSpPr>
        <a:xfrm>
          <a:off y="0" x="0"/>
          <a:ext cy="0" cx="0"/>
          <a:chOff y="0" x="0"/>
          <a:chExt cy="0" cx="0"/>
        </a:xfrm>
      </p:grpSpPr>
      <p:sp>
        <p:nvSpPr>
          <p:cNvPr id="80" name="Shape 8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1" name="Shape 8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5" name="Shape 85"/>
        <p:cNvGrpSpPr/>
        <p:nvPr/>
      </p:nvGrpSpPr>
      <p:grpSpPr>
        <a:xfrm>
          <a:off y="0" x="0"/>
          <a:ext cy="0" cx="0"/>
          <a:chOff y="0" x="0"/>
          <a:chExt cy="0" cx="0"/>
        </a:xfrm>
      </p:grpSpPr>
      <p:sp>
        <p:nvSpPr>
          <p:cNvPr id="86" name="Shape 8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7" name="Shape 8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a:off y="0" x="0"/>
            <a:ext cy="4691399" cx="9144000"/>
          </a:xfrm>
          <a:prstGeom prst="rect">
            <a:avLst/>
          </a:prstGeom>
          <a:solidFill>
            <a:schemeClr val="dk2"/>
          </a:solidFill>
          <a:ln>
            <a:noFill/>
          </a:ln>
        </p:spPr>
        <p:txBody>
          <a:bodyPr bIns="45700" rIns="91425" lIns="91425" tIns="45700" anchor="ctr" anchorCtr="0">
            <a:noAutofit/>
          </a:bodyPr>
          <a:lstStyle/>
          <a:p/>
        </p:txBody>
      </p:sp>
      <p:cxnSp>
        <p:nvCxnSpPr>
          <p:cNvPr id="9" name="Shape 9"/>
          <p:cNvCxnSpPr/>
          <p:nvPr/>
        </p:nvCxnSpPr>
        <p:spPr>
          <a:xfrm>
            <a:off y="4662139"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10" name="Shape 10"/>
          <p:cNvSpPr txBox="1"/>
          <p:nvPr>
            <p:ph type="ctrTitle"/>
          </p:nvPr>
        </p:nvSpPr>
        <p:spPr>
          <a:xfrm>
            <a:off y="2490375" x="685800"/>
            <a:ext cy="2198400" cx="7772400"/>
          </a:xfrm>
          <a:prstGeom prst="rect">
            <a:avLst/>
          </a:prstGeom>
          <a:noFill/>
          <a:ln>
            <a:noFill/>
          </a:ln>
        </p:spPr>
        <p:txBody>
          <a:bodyPr bIns="91425" rIns="91425" lIns="91425" tIns="91425" anchor="b" anchorCtr="0"/>
          <a:lstStyle>
            <a:lvl1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1pPr>
            <a:lvl2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2pPr>
            <a:lvl3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3pPr>
            <a:lvl4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4pPr>
            <a:lvl5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5pPr>
            <a:lvl6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6pPr>
            <a:lvl7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7pPr>
            <a:lvl8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8pPr>
            <a:lvl9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9pPr>
          </a:lstStyle>
          <a:p/>
        </p:txBody>
      </p:sp>
      <p:sp>
        <p:nvSpPr>
          <p:cNvPr id="11" name="Shape 11"/>
          <p:cNvSpPr txBox="1"/>
          <p:nvPr>
            <p:ph idx="1" type="subTitle"/>
          </p:nvPr>
        </p:nvSpPr>
        <p:spPr>
          <a:xfrm>
            <a:off y="4836035" x="685800"/>
            <a:ext cy="1032599" cx="7772400"/>
          </a:xfrm>
          <a:prstGeom prst="rect">
            <a:avLst/>
          </a:prstGeom>
          <a:noFill/>
          <a:ln>
            <a:noFill/>
          </a:ln>
        </p:spPr>
        <p:txBody>
          <a:bodyPr bIns="91425" rIns="91425" lIns="91425" tIns="91425" anchor="t" anchorCtr="0"/>
          <a:lstStyle>
            <a:lvl1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1pPr>
            <a:lvl2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2pPr>
            <a:lvl3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3pPr>
            <a:lvl4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4pPr>
            <a:lvl5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5pPr>
            <a:lvl6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6pPr>
            <a:lvl7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7pPr>
            <a:lvl8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8pPr>
            <a:lvl9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y="0" x="0"/>
          <a:ext cy="0" cx="0"/>
          <a:chOff y="0" x="0"/>
          <a:chExt cy="0" cx="0"/>
        </a:xfrm>
      </p:grpSpPr>
      <p:sp>
        <p:nvSpPr>
          <p:cNvPr id="13" name="Shape 13"/>
          <p:cNvSpPr/>
          <p:nvPr/>
        </p:nvSpPr>
        <p:spPr>
          <a:xfrm>
            <a:off y="0" x="0"/>
            <a:ext cy="1532999" cx="9144000"/>
          </a:xfrm>
          <a:prstGeom prst="rect">
            <a:avLst/>
          </a:prstGeom>
          <a:solidFill>
            <a:srgbClr val="2388DB"/>
          </a:solidFill>
          <a:ln>
            <a:noFill/>
          </a:ln>
        </p:spPr>
        <p:txBody>
          <a:bodyPr bIns="45700" rIns="91425" lIns="91425" tIns="45700" anchor="ctr" anchorCtr="0">
            <a:noAutofit/>
          </a:bodyPr>
          <a:lstStyle/>
          <a:p/>
        </p:txBody>
      </p:sp>
      <p:cxnSp>
        <p:nvCxnSpPr>
          <p:cNvPr id="14" name="Shape 14"/>
          <p:cNvCxnSpPr/>
          <p:nvPr/>
        </p:nvCxnSpPr>
        <p:spPr>
          <a:xfrm>
            <a:off y="1503833"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15" name="Shape 15"/>
          <p:cNvSpPr txBox="1"/>
          <p:nvPr>
            <p:ph type="title"/>
          </p:nvPr>
        </p:nvSpPr>
        <p:spPr>
          <a:xfrm>
            <a:off y="274637" x="457200"/>
            <a:ext cy="1143000" cx="8229600"/>
          </a:xfrm>
          <a:prstGeom prst="rect">
            <a:avLst/>
          </a:prstGeom>
          <a:noFill/>
          <a:ln>
            <a:noFill/>
          </a:ln>
        </p:spPr>
        <p:txBody>
          <a:bodyPr bIns="91425" rIns="91425" lIns="91425" tIns="91425" anchor="b" anchorCtr="0"/>
          <a:lstStyle>
            <a:lvl1pPr rtl="0">
              <a:defRPr sz="3600"/>
            </a:lvl1pPr>
            <a:lvl2pPr rtl="0">
              <a:defRPr sz="3600"/>
            </a:lvl2pPr>
            <a:lvl3pPr rtl="0">
              <a:defRPr sz="3600"/>
            </a:lvl3pPr>
            <a:lvl4pPr rtl="0">
              <a:defRPr sz="3600"/>
            </a:lvl4pPr>
            <a:lvl5pPr rtl="0">
              <a:defRPr sz="3600"/>
            </a:lvl5pPr>
            <a:lvl6pPr rtl="0">
              <a:defRPr sz="3600"/>
            </a:lvl6pPr>
            <a:lvl7pPr rtl="0">
              <a:defRPr sz="3600"/>
            </a:lvl7pPr>
            <a:lvl8pPr rtl="0">
              <a:defRPr sz="3600"/>
            </a:lvl8pPr>
            <a:lvl9pPr rtl="0">
              <a:defRPr sz="3600"/>
            </a:lvl9pPr>
          </a:lstStyle>
          <a:p/>
        </p:txBody>
      </p:sp>
      <p:sp>
        <p:nvSpPr>
          <p:cNvPr id="16" name="Shape 1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7" name="Shape 17"/>
        <p:cNvGrpSpPr/>
        <p:nvPr/>
      </p:nvGrpSpPr>
      <p:grpSpPr>
        <a:xfrm>
          <a:off y="0" x="0"/>
          <a:ext cy="0" cx="0"/>
          <a:chOff y="0" x="0"/>
          <a:chExt cy="0" cx="0"/>
        </a:xfrm>
      </p:grpSpPr>
      <p:sp>
        <p:nvSpPr>
          <p:cNvPr id="18" name="Shape 18"/>
          <p:cNvSpPr/>
          <p:nvPr/>
        </p:nvSpPr>
        <p:spPr>
          <a:xfrm>
            <a:off y="0" x="0"/>
            <a:ext cy="1532999" cx="9144000"/>
          </a:xfrm>
          <a:prstGeom prst="rect">
            <a:avLst/>
          </a:prstGeom>
          <a:solidFill>
            <a:schemeClr val="dk2"/>
          </a:solidFill>
          <a:ln>
            <a:noFill/>
          </a:ln>
        </p:spPr>
        <p:txBody>
          <a:bodyPr bIns="45700" rIns="91425" lIns="91425" tIns="45700" anchor="ctr" anchorCtr="0">
            <a:noAutofit/>
          </a:bodyPr>
          <a:lstStyle/>
          <a:p/>
        </p:txBody>
      </p:sp>
      <p:cxnSp>
        <p:nvCxnSpPr>
          <p:cNvPr id="19" name="Shape 19"/>
          <p:cNvCxnSpPr/>
          <p:nvPr/>
        </p:nvCxnSpPr>
        <p:spPr>
          <a:xfrm>
            <a:off y="1503833"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20" name="Shape 20"/>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lt1"/>
                </a:solidFill>
                <a:latin typeface="Arial"/>
                <a:ea typeface="Arial"/>
                <a:cs typeface="Arial"/>
                <a:sym typeface="Arial"/>
              </a:defRPr>
            </a:lvl1pPr>
            <a:lvl2pPr algn="l" rtl="0">
              <a:spcBef>
                <a:spcPts val="0"/>
              </a:spcBef>
              <a:buSzPct val="100000"/>
              <a:buFont typeface="Arial"/>
              <a:buNone/>
              <a:defRPr b="1" sz="3600">
                <a:solidFill>
                  <a:schemeClr val="lt1"/>
                </a:solidFill>
                <a:latin typeface="Arial"/>
                <a:ea typeface="Arial"/>
                <a:cs typeface="Arial"/>
                <a:sym typeface="Arial"/>
              </a:defRPr>
            </a:lvl2pPr>
            <a:lvl3pPr algn="l" rtl="0">
              <a:spcBef>
                <a:spcPts val="0"/>
              </a:spcBef>
              <a:buSzPct val="100000"/>
              <a:buFont typeface="Arial"/>
              <a:buNone/>
              <a:defRPr b="1" sz="3600">
                <a:solidFill>
                  <a:schemeClr val="lt1"/>
                </a:solidFill>
                <a:latin typeface="Arial"/>
                <a:ea typeface="Arial"/>
                <a:cs typeface="Arial"/>
                <a:sym typeface="Arial"/>
              </a:defRPr>
            </a:lvl3pPr>
            <a:lvl4pPr algn="l" rtl="0">
              <a:spcBef>
                <a:spcPts val="0"/>
              </a:spcBef>
              <a:buSzPct val="100000"/>
              <a:buFont typeface="Arial"/>
              <a:buNone/>
              <a:defRPr b="1" sz="3600">
                <a:solidFill>
                  <a:schemeClr val="lt1"/>
                </a:solidFill>
                <a:latin typeface="Arial"/>
                <a:ea typeface="Arial"/>
                <a:cs typeface="Arial"/>
                <a:sym typeface="Arial"/>
              </a:defRPr>
            </a:lvl4pPr>
            <a:lvl5pPr algn="l" rtl="0">
              <a:spcBef>
                <a:spcPts val="0"/>
              </a:spcBef>
              <a:buSzPct val="100000"/>
              <a:buFont typeface="Arial"/>
              <a:buNone/>
              <a:defRPr b="1" sz="3600">
                <a:solidFill>
                  <a:schemeClr val="lt1"/>
                </a:solidFill>
                <a:latin typeface="Arial"/>
                <a:ea typeface="Arial"/>
                <a:cs typeface="Arial"/>
                <a:sym typeface="Arial"/>
              </a:defRPr>
            </a:lvl5pPr>
            <a:lvl6pPr algn="l" rtl="0">
              <a:spcBef>
                <a:spcPts val="0"/>
              </a:spcBef>
              <a:buSzPct val="100000"/>
              <a:buFont typeface="Arial"/>
              <a:buNone/>
              <a:defRPr b="1" sz="3600">
                <a:solidFill>
                  <a:schemeClr val="lt1"/>
                </a:solidFill>
                <a:latin typeface="Arial"/>
                <a:ea typeface="Arial"/>
                <a:cs typeface="Arial"/>
                <a:sym typeface="Arial"/>
              </a:defRPr>
            </a:lvl6pPr>
            <a:lvl7pPr algn="l" rtl="0">
              <a:spcBef>
                <a:spcPts val="0"/>
              </a:spcBef>
              <a:buSzPct val="100000"/>
              <a:buFont typeface="Arial"/>
              <a:buNone/>
              <a:defRPr b="1" sz="3600">
                <a:solidFill>
                  <a:schemeClr val="lt1"/>
                </a:solidFill>
                <a:latin typeface="Arial"/>
                <a:ea typeface="Arial"/>
                <a:cs typeface="Arial"/>
                <a:sym typeface="Arial"/>
              </a:defRPr>
            </a:lvl7pPr>
            <a:lvl8pPr algn="l" rtl="0">
              <a:spcBef>
                <a:spcPts val="0"/>
              </a:spcBef>
              <a:buSzPct val="100000"/>
              <a:buFont typeface="Arial"/>
              <a:buNone/>
              <a:defRPr b="1" sz="3600">
                <a:solidFill>
                  <a:schemeClr val="lt1"/>
                </a:solidFill>
                <a:latin typeface="Arial"/>
                <a:ea typeface="Arial"/>
                <a:cs typeface="Arial"/>
                <a:sym typeface="Arial"/>
              </a:defRPr>
            </a:lvl8pPr>
            <a:lvl9pPr algn="l" rtl="0">
              <a:spcBef>
                <a:spcPts val="0"/>
              </a:spcBef>
              <a:buSzPct val="100000"/>
              <a:buFont typeface="Arial"/>
              <a:buNone/>
              <a:defRPr b="1" sz="3600">
                <a:solidFill>
                  <a:schemeClr val="lt1"/>
                </a:solidFill>
                <a:latin typeface="Arial"/>
                <a:ea typeface="Arial"/>
                <a:cs typeface="Arial"/>
                <a:sym typeface="Arial"/>
              </a:defRPr>
            </a:lvl9pPr>
          </a:lstStyle>
          <a:p/>
        </p:txBody>
      </p:sp>
      <p:sp>
        <p:nvSpPr>
          <p:cNvPr id="21" name="Shape 21"/>
          <p:cNvSpPr txBox="1"/>
          <p:nvPr>
            <p:ph idx="1" type="body"/>
          </p:nvPr>
        </p:nvSpPr>
        <p:spPr>
          <a:xfrm>
            <a:off y="1600200" x="457200"/>
            <a:ext cy="4967700" cx="39945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id="22" name="Shape 22"/>
          <p:cNvSpPr txBox="1"/>
          <p:nvPr>
            <p:ph idx="2" type="body"/>
          </p:nvPr>
        </p:nvSpPr>
        <p:spPr>
          <a:xfrm>
            <a:off y="1600200" x="4692273"/>
            <a:ext cy="4967700" cx="39945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3" name="Shape 23"/>
        <p:cNvGrpSpPr/>
        <p:nvPr/>
      </p:nvGrpSpPr>
      <p:grpSpPr>
        <a:xfrm>
          <a:off y="0" x="0"/>
          <a:ext cy="0" cx="0"/>
          <a:chOff y="0" x="0"/>
          <a:chExt cy="0" cx="0"/>
        </a:xfrm>
      </p:grpSpPr>
      <p:sp>
        <p:nvSpPr>
          <p:cNvPr id="24" name="Shape 24"/>
          <p:cNvSpPr/>
          <p:nvPr/>
        </p:nvSpPr>
        <p:spPr>
          <a:xfrm>
            <a:off y="0" x="0"/>
            <a:ext cy="1532999" cx="9144000"/>
          </a:xfrm>
          <a:prstGeom prst="rect">
            <a:avLst/>
          </a:prstGeom>
          <a:solidFill>
            <a:srgbClr val="2388DB"/>
          </a:solidFill>
          <a:ln>
            <a:noFill/>
          </a:ln>
        </p:spPr>
        <p:txBody>
          <a:bodyPr bIns="45700" rIns="91425" lIns="91425" tIns="45700" anchor="ctr" anchorCtr="0">
            <a:noAutofit/>
          </a:bodyPr>
          <a:lstStyle/>
          <a:p/>
        </p:txBody>
      </p:sp>
      <p:cxnSp>
        <p:nvCxnSpPr>
          <p:cNvPr id="25" name="Shape 25"/>
          <p:cNvCxnSpPr/>
          <p:nvPr/>
        </p:nvCxnSpPr>
        <p:spPr>
          <a:xfrm>
            <a:off y="1503833"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26" name="Shape 26"/>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lt1"/>
                </a:solidFill>
                <a:latin typeface="Arial"/>
                <a:ea typeface="Arial"/>
                <a:cs typeface="Arial"/>
                <a:sym typeface="Arial"/>
              </a:defRPr>
            </a:lvl1pPr>
            <a:lvl2pPr algn="l" rtl="0">
              <a:spcBef>
                <a:spcPts val="0"/>
              </a:spcBef>
              <a:buSzPct val="100000"/>
              <a:buFont typeface="Arial"/>
              <a:buNone/>
              <a:defRPr b="1" sz="3600">
                <a:solidFill>
                  <a:schemeClr val="lt1"/>
                </a:solidFill>
                <a:latin typeface="Arial"/>
                <a:ea typeface="Arial"/>
                <a:cs typeface="Arial"/>
                <a:sym typeface="Arial"/>
              </a:defRPr>
            </a:lvl2pPr>
            <a:lvl3pPr algn="l" rtl="0">
              <a:spcBef>
                <a:spcPts val="0"/>
              </a:spcBef>
              <a:buSzPct val="100000"/>
              <a:buFont typeface="Arial"/>
              <a:buNone/>
              <a:defRPr b="1" sz="3600">
                <a:solidFill>
                  <a:schemeClr val="lt1"/>
                </a:solidFill>
                <a:latin typeface="Arial"/>
                <a:ea typeface="Arial"/>
                <a:cs typeface="Arial"/>
                <a:sym typeface="Arial"/>
              </a:defRPr>
            </a:lvl3pPr>
            <a:lvl4pPr algn="l" rtl="0">
              <a:spcBef>
                <a:spcPts val="0"/>
              </a:spcBef>
              <a:buSzPct val="100000"/>
              <a:buFont typeface="Arial"/>
              <a:buNone/>
              <a:defRPr b="1" sz="3600">
                <a:solidFill>
                  <a:schemeClr val="lt1"/>
                </a:solidFill>
                <a:latin typeface="Arial"/>
                <a:ea typeface="Arial"/>
                <a:cs typeface="Arial"/>
                <a:sym typeface="Arial"/>
              </a:defRPr>
            </a:lvl4pPr>
            <a:lvl5pPr algn="l" rtl="0">
              <a:spcBef>
                <a:spcPts val="0"/>
              </a:spcBef>
              <a:buSzPct val="100000"/>
              <a:buFont typeface="Arial"/>
              <a:buNone/>
              <a:defRPr b="1" sz="3600">
                <a:solidFill>
                  <a:schemeClr val="lt1"/>
                </a:solidFill>
                <a:latin typeface="Arial"/>
                <a:ea typeface="Arial"/>
                <a:cs typeface="Arial"/>
                <a:sym typeface="Arial"/>
              </a:defRPr>
            </a:lvl5pPr>
            <a:lvl6pPr algn="l" rtl="0">
              <a:spcBef>
                <a:spcPts val="0"/>
              </a:spcBef>
              <a:buSzPct val="100000"/>
              <a:buFont typeface="Arial"/>
              <a:buNone/>
              <a:defRPr b="1" sz="3600">
                <a:solidFill>
                  <a:schemeClr val="lt1"/>
                </a:solidFill>
                <a:latin typeface="Arial"/>
                <a:ea typeface="Arial"/>
                <a:cs typeface="Arial"/>
                <a:sym typeface="Arial"/>
              </a:defRPr>
            </a:lvl6pPr>
            <a:lvl7pPr algn="l" rtl="0">
              <a:spcBef>
                <a:spcPts val="0"/>
              </a:spcBef>
              <a:buSzPct val="100000"/>
              <a:buFont typeface="Arial"/>
              <a:buNone/>
              <a:defRPr b="1" sz="3600">
                <a:solidFill>
                  <a:schemeClr val="lt1"/>
                </a:solidFill>
                <a:latin typeface="Arial"/>
                <a:ea typeface="Arial"/>
                <a:cs typeface="Arial"/>
                <a:sym typeface="Arial"/>
              </a:defRPr>
            </a:lvl7pPr>
            <a:lvl8pPr algn="l" rtl="0">
              <a:spcBef>
                <a:spcPts val="0"/>
              </a:spcBef>
              <a:buSzPct val="100000"/>
              <a:buFont typeface="Arial"/>
              <a:buNone/>
              <a:defRPr b="1" sz="3600">
                <a:solidFill>
                  <a:schemeClr val="lt1"/>
                </a:solidFill>
                <a:latin typeface="Arial"/>
                <a:ea typeface="Arial"/>
                <a:cs typeface="Arial"/>
                <a:sym typeface="Arial"/>
              </a:defRPr>
            </a:lvl8pPr>
            <a:lvl9pPr algn="l" rtl="0">
              <a:spcBef>
                <a:spcPts val="0"/>
              </a:spcBef>
              <a:buSzPct val="100000"/>
              <a:buFont typeface="Arial"/>
              <a:buNone/>
              <a:defRPr b="1" sz="3600">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7" name="Shape 27"/>
        <p:cNvGrpSpPr/>
        <p:nvPr/>
      </p:nvGrpSpPr>
      <p:grpSpPr>
        <a:xfrm>
          <a:off y="0" x="0"/>
          <a:ext cy="0" cx="0"/>
          <a:chOff y="0" x="0"/>
          <a:chExt cy="0" cx="0"/>
        </a:xfrm>
      </p:grpSpPr>
      <p:sp>
        <p:nvSpPr>
          <p:cNvPr id="28" name="Shape 28"/>
          <p:cNvSpPr txBox="1"/>
          <p:nvPr>
            <p:ph idx="1" type="body"/>
          </p:nvPr>
        </p:nvSpPr>
        <p:spPr>
          <a:xfrm>
            <a:off y="5875078" x="457200"/>
            <a:ext cy="692700" cx="8229600"/>
          </a:xfrm>
          <a:prstGeom prst="rect">
            <a:avLst/>
          </a:prstGeom>
          <a:noFill/>
          <a:ln>
            <a:noFill/>
          </a:ln>
        </p:spPr>
        <p:txBody>
          <a:bodyPr bIns="91425" rIns="91425" lIns="91425" tIns="91425" anchor="t" anchorCtr="0"/>
          <a:lstStyle>
            <a:lvl1pPr algn="l" rtl="0" indent="-285750" marL="285750">
              <a:lnSpc>
                <a:spcPct val="100000"/>
              </a:lnSpc>
              <a:spcBef>
                <a:spcPts val="0"/>
              </a:spcBef>
              <a:spcAft>
                <a:spcPts val="0"/>
              </a:spcAft>
              <a:buClr>
                <a:schemeClr val="dk2"/>
              </a:buClr>
              <a:buSzPct val="166666"/>
              <a:buFont typeface="Arial"/>
              <a:buChar char="•"/>
              <a:defRPr b="0" sz="1800">
                <a:solidFill>
                  <a:schemeClr val="dk2"/>
                </a:solidFill>
              </a:defRPr>
            </a:lvl1pPr>
            <a:lvl2pPr algn="l" rtl="0" indent="-285750" marL="285750">
              <a:lnSpc>
                <a:spcPct val="100000"/>
              </a:lnSpc>
              <a:spcBef>
                <a:spcPts val="0"/>
              </a:spcBef>
              <a:spcAft>
                <a:spcPts val="0"/>
              </a:spcAft>
              <a:buClr>
                <a:schemeClr val="dk2"/>
              </a:buClr>
              <a:buSzPct val="100000"/>
              <a:buFont typeface="Courier New"/>
              <a:buChar char="o"/>
              <a:defRPr b="0" sz="1800">
                <a:solidFill>
                  <a:schemeClr val="dk2"/>
                </a:solidFill>
              </a:defRPr>
            </a:lvl2pPr>
            <a:lvl3pPr algn="l" rtl="0" indent="-285750" marL="285750">
              <a:lnSpc>
                <a:spcPct val="100000"/>
              </a:lnSpc>
              <a:spcBef>
                <a:spcPts val="0"/>
              </a:spcBef>
              <a:spcAft>
                <a:spcPts val="0"/>
              </a:spcAft>
              <a:buClr>
                <a:schemeClr val="dk2"/>
              </a:buClr>
              <a:buSzPct val="100000"/>
              <a:buFont typeface="Wingdings"/>
              <a:buChar char="§"/>
              <a:defRPr b="0" sz="1800">
                <a:solidFill>
                  <a:schemeClr val="dk2"/>
                </a:solidFill>
              </a:defRPr>
            </a:lvl3pPr>
            <a:lvl4pPr algn="l" rtl="0" indent="-285750" marL="285750">
              <a:lnSpc>
                <a:spcPct val="100000"/>
              </a:lnSpc>
              <a:spcBef>
                <a:spcPts val="0"/>
              </a:spcBef>
              <a:spcAft>
                <a:spcPts val="0"/>
              </a:spcAft>
              <a:buClr>
                <a:schemeClr val="dk2"/>
              </a:buClr>
              <a:buSzPct val="166666"/>
              <a:buFont typeface="Arial"/>
              <a:buChar char="•"/>
              <a:defRPr b="0" sz="1800">
                <a:solidFill>
                  <a:schemeClr val="dk2"/>
                </a:solidFill>
              </a:defRPr>
            </a:lvl4pPr>
            <a:lvl5pPr algn="l" rtl="0" indent="-285750" marL="285750">
              <a:lnSpc>
                <a:spcPct val="100000"/>
              </a:lnSpc>
              <a:spcBef>
                <a:spcPts val="0"/>
              </a:spcBef>
              <a:spcAft>
                <a:spcPts val="0"/>
              </a:spcAft>
              <a:buClr>
                <a:schemeClr val="dk2"/>
              </a:buClr>
              <a:buSzPct val="100000"/>
              <a:buFont typeface="Courier New"/>
              <a:buChar char="o"/>
              <a:defRPr b="0" sz="1800">
                <a:solidFill>
                  <a:schemeClr val="dk2"/>
                </a:solidFill>
              </a:defRPr>
            </a:lvl5pPr>
            <a:lvl6pPr algn="l" rtl="0" indent="-285750" marL="285750">
              <a:lnSpc>
                <a:spcPct val="100000"/>
              </a:lnSpc>
              <a:spcBef>
                <a:spcPts val="0"/>
              </a:spcBef>
              <a:spcAft>
                <a:spcPts val="0"/>
              </a:spcAft>
              <a:buClr>
                <a:schemeClr val="dk2"/>
              </a:buClr>
              <a:buSzPct val="100000"/>
              <a:buFont typeface="Wingdings"/>
              <a:buChar char="§"/>
              <a:defRPr b="0" sz="1800">
                <a:solidFill>
                  <a:schemeClr val="dk2"/>
                </a:solidFill>
              </a:defRPr>
            </a:lvl6pPr>
            <a:lvl7pPr algn="l" rtl="0" indent="-285750" marL="285750">
              <a:lnSpc>
                <a:spcPct val="100000"/>
              </a:lnSpc>
              <a:spcBef>
                <a:spcPts val="0"/>
              </a:spcBef>
              <a:spcAft>
                <a:spcPts val="0"/>
              </a:spcAft>
              <a:buClr>
                <a:schemeClr val="dk2"/>
              </a:buClr>
              <a:buSzPct val="166666"/>
              <a:buFont typeface="Arial"/>
              <a:buChar char="•"/>
              <a:defRPr b="0" sz="1800">
                <a:solidFill>
                  <a:schemeClr val="dk2"/>
                </a:solidFill>
              </a:defRPr>
            </a:lvl7pPr>
            <a:lvl8pPr algn="l" rtl="0" indent="-285750" marL="285750">
              <a:lnSpc>
                <a:spcPct val="100000"/>
              </a:lnSpc>
              <a:spcBef>
                <a:spcPts val="0"/>
              </a:spcBef>
              <a:spcAft>
                <a:spcPts val="0"/>
              </a:spcAft>
              <a:buClr>
                <a:schemeClr val="dk2"/>
              </a:buClr>
              <a:buSzPct val="100000"/>
              <a:buFont typeface="Courier New"/>
              <a:buChar char="o"/>
              <a:defRPr b="0" sz="1800">
                <a:solidFill>
                  <a:schemeClr val="dk2"/>
                </a:solidFill>
              </a:defRPr>
            </a:lvl8pPr>
            <a:lvl9pPr algn="l" rtl="0" indent="-285750" marL="285750">
              <a:lnSpc>
                <a:spcPct val="100000"/>
              </a:lnSpc>
              <a:spcBef>
                <a:spcPts val="0"/>
              </a:spcBef>
              <a:spcAft>
                <a:spcPts val="0"/>
              </a:spcAft>
              <a:buClr>
                <a:schemeClr val="dk2"/>
              </a:buClr>
              <a:buSzPct val="100000"/>
              <a:buFont typeface="Wingdings"/>
              <a:buChar char="§"/>
              <a:defRPr b="0" sz="1800">
                <a:solidFill>
                  <a:schemeClr val="dk2"/>
                </a:solidFill>
              </a:defRPr>
            </a:lvl9pPr>
          </a:lstStyle>
          <a:p/>
        </p:txBody>
      </p:sp>
      <p:sp>
        <p:nvSpPr>
          <p:cNvPr id="29" name="Shape 29"/>
          <p:cNvSpPr/>
          <p:nvPr/>
        </p:nvSpPr>
        <p:spPr>
          <a:xfrm>
            <a:off y="0" x="4274"/>
            <a:ext cy="5875200" cx="9144000"/>
          </a:xfrm>
          <a:prstGeom prst="rect">
            <a:avLst/>
          </a:prstGeom>
          <a:solidFill>
            <a:srgbClr val="2388DB"/>
          </a:solidFill>
          <a:ln>
            <a:noFill/>
          </a:ln>
        </p:spPr>
        <p:txBody>
          <a:bodyPr bIns="45700" rIns="91425" lIns="91425" tIns="45700" anchor="ctr" anchorCtr="0">
            <a:noAutofit/>
          </a:bodyPr>
          <a:lstStyle/>
          <a:p/>
        </p:txBody>
      </p:sp>
      <p:cxnSp>
        <p:nvCxnSpPr>
          <p:cNvPr id="30" name="Shape 30"/>
          <p:cNvCxnSpPr/>
          <p:nvPr/>
        </p:nvCxnSpPr>
        <p:spPr>
          <a:xfrm>
            <a:off y="5845828" x="0"/>
            <a:ext cy="0" cx="9144000"/>
          </a:xfrm>
          <a:prstGeom prst="straightConnector1">
            <a:avLst/>
          </a:prstGeom>
          <a:noFill/>
          <a:ln w="57150" cap="flat">
            <a:solidFill>
              <a:srgbClr val="000000">
                <a:alpha val="14901"/>
              </a:srgbClr>
            </a:solidFill>
            <a:prstDash val="solid"/>
            <a:round/>
            <a:headEnd w="med" len="med" type="none"/>
            <a:tailEnd w="med" len="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dk2"/>
        </a:solidFill>
      </p:bgPr>
    </p:bg>
    <p:spTree>
      <p:nvGrpSpPr>
        <p:cNvPr id="31" name="Shape 3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1pPr>
            <a:lvl2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2pPr>
            <a:lvl3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3pPr>
            <a:lvl4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4pPr>
            <a:lvl5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5pPr>
            <a:lvl6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6pPr>
            <a:lvl7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7pPr>
            <a:lvl8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8pPr>
            <a:lvl9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9pPr>
          </a:lstStyle>
          <a:p/>
        </p:txBody>
      </p:sp>
      <p:sp>
        <p:nvSpPr>
          <p:cNvPr id="6" name="Shape 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algn="l" rtl="0" indent="-342900" marL="342900">
              <a:spcBef>
                <a:spcPts val="600"/>
              </a:spcBef>
              <a:buClr>
                <a:schemeClr val="dk1"/>
              </a:buClr>
              <a:buSzPct val="166666"/>
              <a:buFont typeface="Arial"/>
              <a:buChar char="•"/>
              <a:defRPr strike="noStrike" u="none" b="0" cap="none" baseline="0" sz="3000" i="0">
                <a:solidFill>
                  <a:schemeClr val="dk1"/>
                </a:solidFill>
                <a:latin typeface="Arial"/>
                <a:ea typeface="Arial"/>
                <a:cs typeface="Arial"/>
                <a:sym typeface="Arial"/>
              </a:defRPr>
            </a:lvl1pPr>
            <a:lvl2pPr algn="l" rtl="0" indent="-285750" marL="742950">
              <a:spcBef>
                <a:spcPts val="480"/>
              </a:spcBef>
              <a:buClr>
                <a:schemeClr val="dk1"/>
              </a:buClr>
              <a:buSzPct val="100000"/>
              <a:buFont typeface="Courier New"/>
              <a:buChar char="o"/>
              <a:defRPr strike="noStrike" u="none" b="0" cap="none" baseline="0" sz="2400" i="0">
                <a:solidFill>
                  <a:schemeClr val="dk1"/>
                </a:solidFill>
                <a:latin typeface="Arial"/>
                <a:ea typeface="Arial"/>
                <a:cs typeface="Arial"/>
                <a:sym typeface="Arial"/>
              </a:defRPr>
            </a:lvl2pPr>
            <a:lvl3pPr algn="l" rtl="0" indent="-228600" marL="1143000">
              <a:spcBef>
                <a:spcPts val="480"/>
              </a:spcBef>
              <a:buClr>
                <a:schemeClr val="dk1"/>
              </a:buClr>
              <a:buSzPct val="100000"/>
              <a:buFont typeface="Wingdings"/>
              <a:buChar char="§"/>
              <a:defRPr strike="noStrike" u="none" b="0" cap="none" baseline="0" sz="2400" i="0">
                <a:solidFill>
                  <a:schemeClr val="dk1"/>
                </a:solidFill>
                <a:latin typeface="Arial"/>
                <a:ea typeface="Arial"/>
                <a:cs typeface="Arial"/>
                <a:sym typeface="Arial"/>
              </a:defRPr>
            </a:lvl3pPr>
            <a:lvl4pPr algn="l" rtl="0" indent="-228600" marL="1600200">
              <a:spcBef>
                <a:spcPts val="360"/>
              </a:spcBef>
              <a:buClr>
                <a:schemeClr val="dk1"/>
              </a:buClr>
              <a:buSzPct val="166666"/>
              <a:buFont typeface="Arial"/>
              <a:buChar char="•"/>
              <a:defRPr strike="noStrike" u="none" b="0" cap="none" baseline="0" sz="1800" i="0">
                <a:solidFill>
                  <a:schemeClr val="dk1"/>
                </a:solidFill>
                <a:latin typeface="Arial"/>
                <a:ea typeface="Arial"/>
                <a:cs typeface="Arial"/>
                <a:sym typeface="Arial"/>
              </a:defRPr>
            </a:lvl4pPr>
            <a:lvl5pPr algn="l" rtl="0" indent="-228600" marL="205740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5pPr>
            <a:lvl6pPr algn="l" rtl="0" indent="-228600" marL="251460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6pPr>
            <a:lvl7pPr algn="l" rtl="0" indent="-228600" marL="2971800">
              <a:spcBef>
                <a:spcPts val="360"/>
              </a:spcBef>
              <a:buClr>
                <a:schemeClr val="dk1"/>
              </a:buClr>
              <a:buSzPct val="166666"/>
              <a:buFont typeface="Arial"/>
              <a:buChar char="•"/>
              <a:defRPr strike="noStrike" u="none" b="0" cap="none" baseline="0" sz="1800" i="0">
                <a:solidFill>
                  <a:schemeClr val="dk1"/>
                </a:solidFill>
                <a:latin typeface="Arial"/>
                <a:ea typeface="Arial"/>
                <a:cs typeface="Arial"/>
                <a:sym typeface="Arial"/>
              </a:defRPr>
            </a:lvl7pPr>
            <a:lvl8pPr algn="l" rtl="0" indent="-228600" marL="342900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8pPr>
            <a:lvl9pPr algn="l" rtl="0" indent="-228600" marL="388620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4"/><Relationship Target="../media/image00.png" Type="http://schemas.openxmlformats.org/officeDocument/2006/relationships/image" Id="rId3"/><Relationship Target="../media/image05.png" Type="http://schemas.openxmlformats.org/officeDocument/2006/relationships/image" Id="rId5"/></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4"/><Relationship Target="../media/image09.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03.jp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10.jpg" Type="http://schemas.openxmlformats.org/officeDocument/2006/relationships/image" Id="rId4"/><Relationship Target="../media/image08.jp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12.jp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13.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11.jpg" Type="http://schemas.openxmlformats.org/officeDocument/2006/relationships/image" Id="rId4"/><Relationship Target="../media/image15.jp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18.jp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23.jp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14.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media/image21.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xml" Type="http://schemas.openxmlformats.org/officeDocument/2006/relationships/slideLayout" Id="rId1"/></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2.xml" Type="http://schemas.openxmlformats.org/officeDocument/2006/relationships/slideLayout" Id="rId1"/><Relationship Target="../media/image17.jp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xml" Type="http://schemas.openxmlformats.org/officeDocument/2006/relationships/slideLayout" Id="rId1"/><Relationship Target="../media/image20.jp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2.xml" Type="http://schemas.openxmlformats.org/officeDocument/2006/relationships/slideLayout" Id="rId1"/><Relationship Target="../media/image24.jpg" Type="http://schemas.openxmlformats.org/officeDocument/2006/relationships/image" Id="rId4"/><Relationship Target="../media/image25.jpg" Type="http://schemas.openxmlformats.org/officeDocument/2006/relationships/image" Id="rId3"/><Relationship Target="../media/image22.jpg" Type="http://schemas.openxmlformats.org/officeDocument/2006/relationships/image" Id="rId5"/></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1.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2.xml" Type="http://schemas.openxmlformats.org/officeDocument/2006/relationships/slideLayout" Id="rId1"/></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2.xml" Type="http://schemas.openxmlformats.org/officeDocument/2006/relationships/slideLayout" Id="rId1"/></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2.xml" Type="http://schemas.openxmlformats.org/officeDocument/2006/relationships/slideLayout" Id="rId1"/></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2.xml" Type="http://schemas.openxmlformats.org/officeDocument/2006/relationships/slideLayout" Id="rId1"/></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2.xml" Type="http://schemas.openxmlformats.org/officeDocument/2006/relationships/slideLayout" Id="rId1"/><Relationship Target="http://en.wikipedia.org/wiki/List_of_WLAN_channels" Type="http://schemas.openxmlformats.org/officeDocument/2006/relationships/hyperlink" TargetMode="External" Id="rId4"/><Relationship Target="../media/image27.pn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2.xml" Type="http://schemas.openxmlformats.org/officeDocument/2006/relationships/slideLayout" Id="rId1"/><Relationship Target="../media/image26.jpg" Type="http://schemas.openxmlformats.org/officeDocument/2006/relationships/image" Id="rId4"/><Relationship Target="../media/image19.jp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2.xml" Type="http://schemas.openxmlformats.org/officeDocument/2006/relationships/slideLayout" Id="rId1"/><Relationship Target="http://www.technicolor.com/en/hi/digital-home/mediaaccess/dsl/wireless/adsl/technicolor-tg582n" Type="http://schemas.openxmlformats.org/officeDocument/2006/relationships/hyperlink" TargetMode="External" Id="rId4"/><Relationship Target="http://linitx.com/product/13542" Type="http://schemas.openxmlformats.org/officeDocument/2006/relationships/hyperlink" TargetMode="External" Id="rId3"/><Relationship Target="http://www.draytek.co.uk/products/aerials.html" Type="http://schemas.openxmlformats.org/officeDocument/2006/relationships/hyperlink" TargetMode="External" Id="rId5"/></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2.xml" Type="http://schemas.openxmlformats.org/officeDocument/2006/relationships/slideLayout" Id="rId1"/></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1.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16.png" Type="http://schemas.openxmlformats.org/officeDocument/2006/relationships/image" Id="rId4"/><Relationship Target="http://en.wikipedia.org/wiki/G.992.3" Type="http://schemas.openxmlformats.org/officeDocument/2006/relationships/hyperlink" TargetMode="External"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http://www.kitz.co.uk/adsl/linestats_explanation.htm" Type="http://schemas.openxmlformats.org/officeDocument/2006/relationships/hyperlink" TargetMode="External"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 name="Shape 32"/>
        <p:cNvGrpSpPr/>
        <p:nvPr/>
      </p:nvGrpSpPr>
      <p:grpSpPr>
        <a:xfrm>
          <a:off y="0" x="0"/>
          <a:ext cy="0" cx="0"/>
          <a:chOff y="0" x="0"/>
          <a:chExt cy="0" cx="0"/>
        </a:xfrm>
      </p:grpSpPr>
      <p:sp>
        <p:nvSpPr>
          <p:cNvPr id="33" name="Shape 33"/>
          <p:cNvSpPr txBox="1"/>
          <p:nvPr>
            <p:ph type="ctrTitle"/>
          </p:nvPr>
        </p:nvSpPr>
        <p:spPr>
          <a:xfrm>
            <a:off y="0" x="-30946"/>
            <a:ext cy="4690799" cx="9173400"/>
          </a:xfrm>
          <a:prstGeom prst="rect">
            <a:avLst/>
          </a:prstGeom>
        </p:spPr>
        <p:txBody>
          <a:bodyPr bIns="91425" rIns="91425" lIns="91425" tIns="91425" anchor="ctr" anchorCtr="0">
            <a:noAutofit/>
          </a:bodyPr>
          <a:lstStyle/>
          <a:p>
            <a:pPr algn="ctr" rtl="0" lvl="0">
              <a:buNone/>
            </a:pPr>
            <a:r>
              <a:rPr lang="en"/>
              <a:t>HantsLUG 2013:</a:t>
            </a:r>
          </a:p>
          <a:p>
            <a:pPr algn="ctr" rtl="0" lvl="0">
              <a:buNone/>
            </a:pPr>
            <a:r>
              <a:rPr lang="en"/>
              <a:t>Improving Home Broadband</a:t>
            </a:r>
          </a:p>
        </p:txBody>
      </p:sp>
      <p:sp>
        <p:nvSpPr>
          <p:cNvPr id="34" name="Shape 34"/>
          <p:cNvSpPr txBox="1"/>
          <p:nvPr>
            <p:ph idx="1" type="subTitle"/>
          </p:nvPr>
        </p:nvSpPr>
        <p:spPr>
          <a:xfrm>
            <a:off y="5194435" x="685800"/>
            <a:ext cy="1216499" cx="7772400"/>
          </a:xfrm>
          <a:prstGeom prst="rect">
            <a:avLst/>
          </a:prstGeom>
        </p:spPr>
        <p:txBody>
          <a:bodyPr bIns="91425" rIns="91425" lIns="91425" tIns="91425" anchor="t" anchorCtr="0">
            <a:noAutofit/>
          </a:bodyPr>
          <a:lstStyle/>
          <a:p>
            <a:pPr algn="ctr" rtl="0" lvl="0">
              <a:buNone/>
            </a:pPr>
            <a:r>
              <a:rPr sz="2400" lang="en"/>
              <a:t>James Bensley</a:t>
            </a:r>
            <a:br>
              <a:rPr sz="2400" lang="en"/>
            </a:br>
            <a:r>
              <a:rPr sz="2400" lang="en"/>
              <a:t>jwbensley@gmail.com</a:t>
            </a:r>
          </a:p>
          <a:p>
            <a:pPr algn="ctr">
              <a:buNone/>
            </a:pPr>
            <a:r>
              <a:rPr sz="2400" lang="en"/>
              <a:t>hampshire@mailman.lug.org.uk</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y="0" x="0"/>
          <a:ext cy="0" cx="0"/>
          <a:chOff y="0" x="0"/>
          <a:chExt cy="0" cx="0"/>
        </a:xfrm>
      </p:grpSpPr>
      <p:sp>
        <p:nvSpPr>
          <p:cNvPr id="89" name="Shape 89"/>
          <p:cNvSpPr txBox="1"/>
          <p:nvPr>
            <p:ph type="title"/>
          </p:nvPr>
        </p:nvSpPr>
        <p:spPr>
          <a:xfrm>
            <a:off y="19818" x="-16006"/>
            <a:ext cy="1521600" cx="9175799"/>
          </a:xfrm>
          <a:prstGeom prst="rect">
            <a:avLst/>
          </a:prstGeom>
        </p:spPr>
        <p:txBody>
          <a:bodyPr bIns="91425" rIns="91425" lIns="91425" tIns="91425" anchor="ctr" anchorCtr="0">
            <a:noAutofit/>
          </a:bodyPr>
          <a:lstStyle/>
          <a:p>
            <a:pPr algn="ctr">
              <a:buNone/>
            </a:pPr>
            <a:r>
              <a:rPr lang="en"/>
              <a:t>DSL Line Stats</a:t>
            </a:r>
          </a:p>
        </p:txBody>
      </p:sp>
      <p:pic>
        <p:nvPicPr>
          <p:cNvPr id="90" name="Shape 90"/>
          <p:cNvPicPr preferRelativeResize="0"/>
          <p:nvPr/>
        </p:nvPicPr>
        <p:blipFill>
          <a:blip r:embed="rId3"/>
          <a:stretch>
            <a:fillRect/>
          </a:stretch>
        </p:blipFill>
        <p:spPr>
          <a:xfrm>
            <a:off y="1541418" x="2090313"/>
            <a:ext cy="1666516" cx="4963373"/>
          </a:xfrm>
          <a:prstGeom prst="rect">
            <a:avLst/>
          </a:prstGeom>
          <a:noFill/>
          <a:ln>
            <a:noFill/>
          </a:ln>
        </p:spPr>
      </p:pic>
      <p:pic>
        <p:nvPicPr>
          <p:cNvPr id="91" name="Shape 91"/>
          <p:cNvPicPr preferRelativeResize="0"/>
          <p:nvPr/>
        </p:nvPicPr>
        <p:blipFill>
          <a:blip r:embed="rId4"/>
          <a:stretch>
            <a:fillRect/>
          </a:stretch>
        </p:blipFill>
        <p:spPr>
          <a:xfrm>
            <a:off y="3280735" x="2080687"/>
            <a:ext cy="1691723" cx="4982412"/>
          </a:xfrm>
          <a:prstGeom prst="rect">
            <a:avLst/>
          </a:prstGeom>
          <a:noFill/>
          <a:ln>
            <a:noFill/>
          </a:ln>
        </p:spPr>
      </p:pic>
      <p:pic>
        <p:nvPicPr>
          <p:cNvPr id="92" name="Shape 92"/>
          <p:cNvPicPr preferRelativeResize="0"/>
          <p:nvPr/>
        </p:nvPicPr>
        <p:blipFill>
          <a:blip r:embed="rId5"/>
          <a:stretch>
            <a:fillRect/>
          </a:stretch>
        </p:blipFill>
        <p:spPr>
          <a:xfrm>
            <a:off y="4972458" x="2099727"/>
            <a:ext cy="1765771" cx="4944333"/>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y="0" x="0"/>
          <a:ext cy="0" cx="0"/>
          <a:chOff y="0" x="0"/>
          <a:chExt cy="0" cx="0"/>
        </a:xfrm>
      </p:grpSpPr>
      <p:sp>
        <p:nvSpPr>
          <p:cNvPr id="97" name="Shape 97"/>
          <p:cNvSpPr txBox="1"/>
          <p:nvPr>
            <p:ph type="title"/>
          </p:nvPr>
        </p:nvSpPr>
        <p:spPr>
          <a:xfrm>
            <a:off y="5268" x="-16006"/>
            <a:ext cy="1521600" cx="9146699"/>
          </a:xfrm>
          <a:prstGeom prst="rect">
            <a:avLst/>
          </a:prstGeom>
        </p:spPr>
        <p:txBody>
          <a:bodyPr bIns="91425" rIns="91425" lIns="91425" tIns="91425" anchor="ctr" anchorCtr="0">
            <a:noAutofit/>
          </a:bodyPr>
          <a:lstStyle/>
          <a:p>
            <a:pPr algn="ctr">
              <a:buNone/>
            </a:pPr>
            <a:r>
              <a:rPr lang="en"/>
              <a:t>DSL Line Stats Cont.</a:t>
            </a:r>
          </a:p>
        </p:txBody>
      </p:sp>
      <p:pic>
        <p:nvPicPr>
          <p:cNvPr id="98" name="Shape 98"/>
          <p:cNvPicPr preferRelativeResize="0"/>
          <p:nvPr/>
        </p:nvPicPr>
        <p:blipFill>
          <a:blip r:embed="rId3"/>
          <a:stretch>
            <a:fillRect/>
          </a:stretch>
        </p:blipFill>
        <p:spPr>
          <a:xfrm>
            <a:off y="1840187" x="1804987"/>
            <a:ext cy="1971675" cx="5534025"/>
          </a:xfrm>
          <a:prstGeom prst="rect">
            <a:avLst/>
          </a:prstGeom>
          <a:noFill/>
          <a:ln>
            <a:noFill/>
          </a:ln>
        </p:spPr>
      </p:pic>
      <p:pic>
        <p:nvPicPr>
          <p:cNvPr id="99" name="Shape 99"/>
          <p:cNvPicPr preferRelativeResize="0"/>
          <p:nvPr/>
        </p:nvPicPr>
        <p:blipFill>
          <a:blip r:embed="rId4"/>
          <a:stretch>
            <a:fillRect/>
          </a:stretch>
        </p:blipFill>
        <p:spPr>
          <a:xfrm>
            <a:off y="4205425" x="1833562"/>
            <a:ext cy="2076450" cx="547687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sp>
        <p:nvSpPr>
          <p:cNvPr id="104" name="Shape 104"/>
          <p:cNvSpPr txBox="1"/>
          <p:nvPr>
            <p:ph type="ctrTitle"/>
          </p:nvPr>
        </p:nvSpPr>
        <p:spPr>
          <a:xfrm>
            <a:off y="-10117" x="9784"/>
            <a:ext cy="4698900" cx="9108000"/>
          </a:xfrm>
          <a:prstGeom prst="rect">
            <a:avLst/>
          </a:prstGeom>
        </p:spPr>
        <p:txBody>
          <a:bodyPr bIns="91425" rIns="91425" lIns="91425" tIns="91425" anchor="ctr" anchorCtr="0">
            <a:noAutofit/>
          </a:bodyPr>
          <a:lstStyle/>
          <a:p>
            <a:pPr algn="ctr" rtl="0" lvl="0">
              <a:buNone/>
            </a:pPr>
            <a:r>
              <a:rPr lang="en"/>
              <a:t>External Wiring</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y="0" x="0"/>
          <a:ext cy="0" cx="0"/>
          <a:chOff y="0" x="0"/>
          <a:chExt cy="0" cx="0"/>
        </a:xfrm>
      </p:grpSpPr>
      <p:sp>
        <p:nvSpPr>
          <p:cNvPr id="109" name="Shape 109"/>
          <p:cNvSpPr txBox="1"/>
          <p:nvPr>
            <p:ph type="title"/>
          </p:nvPr>
        </p:nvSpPr>
        <p:spPr>
          <a:xfrm>
            <a:off y="17103" x="-6377"/>
            <a:ext cy="1510800" cx="9127199"/>
          </a:xfrm>
          <a:prstGeom prst="rect">
            <a:avLst/>
          </a:prstGeom>
        </p:spPr>
        <p:txBody>
          <a:bodyPr bIns="91425" rIns="91425" lIns="91425" tIns="91425" anchor="ctr" anchorCtr="0">
            <a:noAutofit/>
          </a:bodyPr>
          <a:lstStyle/>
          <a:p>
            <a:pPr algn="ctr">
              <a:buNone/>
            </a:pPr>
            <a:r>
              <a:rPr lang="en"/>
              <a:t>External Wiring</a:t>
            </a:r>
          </a:p>
        </p:txBody>
      </p:sp>
      <p:sp>
        <p:nvSpPr>
          <p:cNvPr id="110" name="Shape 110"/>
          <p:cNvSpPr txBox="1"/>
          <p:nvPr>
            <p:ph idx="1" type="body"/>
          </p:nvPr>
        </p:nvSpPr>
        <p:spPr>
          <a:xfrm>
            <a:off y="1519258" x="-6377"/>
            <a:ext cy="5335799" cx="4440000"/>
          </a:xfrm>
          <a:prstGeom prst="rect">
            <a:avLst/>
          </a:prstGeom>
        </p:spPr>
        <p:txBody>
          <a:bodyPr bIns="91425" rIns="91425" lIns="91425" tIns="91425" anchor="t" anchorCtr="0">
            <a:noAutofit/>
          </a:bodyPr>
          <a:lstStyle/>
          <a:p>
            <a:pPr rtl="0" lvl="0" indent="-342900" marL="457200">
              <a:buClr>
                <a:schemeClr val="dk1"/>
              </a:buClr>
              <a:buSzPct val="166666"/>
              <a:buFont typeface="Arial"/>
              <a:buChar char="•"/>
            </a:pPr>
            <a:r>
              <a:rPr sz="1800" lang="en"/>
              <a:t>
</a:t>
            </a:r>
            <a:r>
              <a:rPr b="1" sz="1800" lang="en">
                <a:solidFill>
                  <a:srgbClr val="3C78D8"/>
                </a:solidFill>
              </a:rPr>
              <a:t>Check for damaged street furniture</a:t>
            </a:r>
          </a:p>
          <a:p>
            <a:pPr rtl="0" lvl="0" indent="-342900" marL="457200">
              <a:buClr>
                <a:schemeClr val="dk1"/>
              </a:buClr>
              <a:buSzPct val="166666"/>
              <a:buFont typeface="Arial"/>
              <a:buChar char="•"/>
            </a:pPr>
            <a:r>
              <a:rPr b="1" sz="1800" lang="en">
                <a:solidFill>
                  <a:srgbClr val="3C78D8"/>
                </a:solidFill>
              </a:rPr>
              <a:t>Check at the premises partition</a:t>
            </a:r>
            <a:r>
              <a:rPr sz="1800" lang="en"/>
              <a:t> between internal and external divide</a:t>
            </a:r>
          </a:p>
          <a:p>
            <a:pPr rtl="0" lvl="0" indent="-342900" marL="457200">
              <a:buClr>
                <a:schemeClr val="dk1"/>
              </a:buClr>
              <a:buSzPct val="166666"/>
              <a:buFont typeface="Arial"/>
              <a:buChar char="•"/>
            </a:pPr>
            <a:r>
              <a:rPr b="1" sz="1800" lang="en">
                <a:solidFill>
                  <a:srgbClr val="3D85C6"/>
                </a:solidFill>
              </a:rPr>
              <a:t>Storms and bad weather</a:t>
            </a:r>
            <a:r>
              <a:rPr sz="1800" lang="en"/>
              <a:t> can and will affect your service due to the obvious, interference, additionally power surges can damage your modem/router and demolish telegraph poles!</a:t>
            </a:r>
          </a:p>
          <a:p>
            <a:pPr lvl="0" indent="-342900" marL="457200">
              <a:buClr>
                <a:schemeClr val="dk1"/>
              </a:buClr>
              <a:buSzPct val="166666"/>
              <a:buFont typeface="Arial"/>
              <a:buChar char="•"/>
            </a:pPr>
            <a:r>
              <a:rPr b="1" sz="1800" lang="en">
                <a:solidFill>
                  <a:srgbClr val="3C78D8"/>
                </a:solidFill>
              </a:rPr>
              <a:t>BT MBORC</a:t>
            </a:r>
            <a:r>
              <a:rPr sz="1800" lang="en"/>
              <a:t> - Good ISP will relay this</a:t>
            </a:r>
          </a:p>
        </p:txBody>
      </p:sp>
      <p:pic>
        <p:nvPicPr>
          <p:cNvPr id="111" name="Shape 111"/>
          <p:cNvPicPr preferRelativeResize="0"/>
          <p:nvPr/>
        </p:nvPicPr>
        <p:blipFill>
          <a:blip r:embed="rId3"/>
          <a:stretch>
            <a:fillRect/>
          </a:stretch>
        </p:blipFill>
        <p:spPr>
          <a:xfrm>
            <a:off y="3030485" x="4824072"/>
            <a:ext cy="2313346" cx="4035502"/>
          </a:xfrm>
          <a:prstGeom prst="rect">
            <a:avLst/>
          </a:prstGeom>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y="0" x="0"/>
          <a:ext cy="0" cx="0"/>
          <a:chOff y="0" x="0"/>
          <a:chExt cy="0" cx="0"/>
        </a:xfrm>
      </p:grpSpPr>
      <p:sp>
        <p:nvSpPr>
          <p:cNvPr id="116" name="Shape 116"/>
          <p:cNvSpPr txBox="1"/>
          <p:nvPr>
            <p:ph type="title"/>
          </p:nvPr>
        </p:nvSpPr>
        <p:spPr>
          <a:xfrm>
            <a:off y="2378" x="8347"/>
            <a:ext cy="1540499" cx="9127199"/>
          </a:xfrm>
          <a:prstGeom prst="rect">
            <a:avLst/>
          </a:prstGeom>
        </p:spPr>
        <p:txBody>
          <a:bodyPr bIns="91425" rIns="91425" lIns="91425" tIns="91425" anchor="ctr" anchorCtr="0">
            <a:noAutofit/>
          </a:bodyPr>
          <a:lstStyle/>
          <a:p>
            <a:pPr algn="ctr">
              <a:buNone/>
            </a:pPr>
            <a:r>
              <a:rPr lang="en"/>
              <a:t>Damaged Street Furniture</a:t>
            </a:r>
          </a:p>
        </p:txBody>
      </p:sp>
      <p:pic>
        <p:nvPicPr>
          <p:cNvPr id="117" name="Shape 117"/>
          <p:cNvPicPr preferRelativeResize="0"/>
          <p:nvPr/>
        </p:nvPicPr>
        <p:blipFill>
          <a:blip r:embed="rId3"/>
          <a:stretch>
            <a:fillRect/>
          </a:stretch>
        </p:blipFill>
        <p:spPr>
          <a:xfrm>
            <a:off y="1542878" x="2577888"/>
            <a:ext cy="5316531" cx="3988223"/>
          </a:xfrm>
          <a:prstGeom prst="rect">
            <a:avLst/>
          </a:prstGeom>
          <a:noFill/>
          <a:ln>
            <a:noFill/>
          </a:ln>
        </p:spPr>
      </p:pic>
      <p:sp>
        <p:nvSpPr>
          <p:cNvPr id="118" name="Shape 118"/>
          <p:cNvSpPr txBox="1"/>
          <p:nvPr/>
        </p:nvSpPr>
        <p:spPr>
          <a:xfrm>
            <a:off y="3972544" x="267925"/>
            <a:ext cy="457200" cx="2216099"/>
          </a:xfrm>
          <a:prstGeom prst="rect">
            <a:avLst/>
          </a:prstGeom>
          <a:noFill/>
        </p:spPr>
        <p:txBody>
          <a:bodyPr bIns="91425" rIns="91425" lIns="91425" tIns="91425" anchor="t" anchorCtr="0">
            <a:noAutofit/>
          </a:bodyPr>
          <a:lstStyle/>
          <a:p>
            <a:pPr algn="ctr">
              <a:buNone/>
            </a:pPr>
            <a:r>
              <a:rPr sz="1800" lang="en"/>
              <a:t>Open VM Cab</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y="0" x="0"/>
          <a:ext cy="0" cx="0"/>
          <a:chOff y="0" x="0"/>
          <a:chExt cy="0" cx="0"/>
        </a:xfrm>
      </p:grpSpPr>
      <p:sp>
        <p:nvSpPr>
          <p:cNvPr id="123" name="Shape 123"/>
          <p:cNvSpPr txBox="1"/>
          <p:nvPr>
            <p:ph type="title"/>
          </p:nvPr>
        </p:nvSpPr>
        <p:spPr>
          <a:xfrm>
            <a:off y="-9281" x="-1456"/>
            <a:ext cy="1536000" cx="9147000"/>
          </a:xfrm>
          <a:prstGeom prst="rect">
            <a:avLst/>
          </a:prstGeom>
        </p:spPr>
        <p:txBody>
          <a:bodyPr bIns="91425" rIns="91425" lIns="91425" tIns="91425" anchor="ctr" anchorCtr="0">
            <a:noAutofit/>
          </a:bodyPr>
          <a:lstStyle/>
          <a:p>
            <a:pPr algn="ctr">
              <a:buNone/>
            </a:pPr>
            <a:r>
              <a:rPr lang="en"/>
              <a:t>Storms And Bad Weather</a:t>
            </a:r>
          </a:p>
        </p:txBody>
      </p:sp>
      <p:sp>
        <p:nvSpPr>
          <p:cNvPr id="124" name="Shape 124"/>
          <p:cNvSpPr txBox="1"/>
          <p:nvPr>
            <p:ph idx="1" type="body"/>
          </p:nvPr>
        </p:nvSpPr>
        <p:spPr>
          <a:xfrm>
            <a:off y="4818075" x="3096300"/>
            <a:ext cy="839700" cx="2951399"/>
          </a:xfrm>
          <a:prstGeom prst="rect">
            <a:avLst/>
          </a:prstGeom>
        </p:spPr>
        <p:txBody>
          <a:bodyPr bIns="91425" rIns="91425" lIns="91425" tIns="91425" anchor="ctr" anchorCtr="0">
            <a:noAutofit/>
          </a:bodyPr>
          <a:lstStyle/>
          <a:p>
            <a:pPr algn="ctr">
              <a:buNone/>
            </a:pPr>
            <a:r>
              <a:rPr sz="1800" lang="en"/>
              <a:t>Storm affected ADSL line</a:t>
            </a:r>
          </a:p>
        </p:txBody>
      </p:sp>
      <p:pic>
        <p:nvPicPr>
          <p:cNvPr id="125" name="Shape 125"/>
          <p:cNvPicPr preferRelativeResize="0"/>
          <p:nvPr/>
        </p:nvPicPr>
        <p:blipFill>
          <a:blip r:embed="rId3"/>
          <a:stretch>
            <a:fillRect/>
          </a:stretch>
        </p:blipFill>
        <p:spPr>
          <a:xfrm>
            <a:off y="2296387" x="1804987"/>
            <a:ext cy="2105025" cx="553402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y="0" x="0"/>
          <a:ext cy="0" cx="0"/>
          <a:chOff y="0" x="0"/>
          <a:chExt cy="0" cx="0"/>
        </a:xfrm>
      </p:grpSpPr>
      <p:sp>
        <p:nvSpPr>
          <p:cNvPr id="130" name="Shape 130"/>
          <p:cNvSpPr txBox="1"/>
          <p:nvPr>
            <p:ph type="ctrTitle"/>
          </p:nvPr>
        </p:nvSpPr>
        <p:spPr>
          <a:xfrm>
            <a:off y="-10117" x="9784"/>
            <a:ext cy="4698900" cx="9108000"/>
          </a:xfrm>
          <a:prstGeom prst="rect">
            <a:avLst/>
          </a:prstGeom>
        </p:spPr>
        <p:txBody>
          <a:bodyPr bIns="91425" rIns="91425" lIns="91425" tIns="91425" anchor="ctr" anchorCtr="0">
            <a:noAutofit/>
          </a:bodyPr>
          <a:lstStyle/>
          <a:p>
            <a:pPr algn="ctr" rtl="0" lvl="0">
              <a:buNone/>
            </a:pPr>
            <a:r>
              <a:rPr lang="en"/>
              <a:t>Last Mile Wiring</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y="0" x="0"/>
          <a:ext cy="0" cx="0"/>
          <a:chOff y="0" x="0"/>
          <a:chExt cy="0" cx="0"/>
        </a:xfrm>
      </p:grpSpPr>
      <p:sp>
        <p:nvSpPr>
          <p:cNvPr id="135" name="Shape 135"/>
          <p:cNvSpPr txBox="1"/>
          <p:nvPr>
            <p:ph type="title"/>
          </p:nvPr>
        </p:nvSpPr>
        <p:spPr>
          <a:xfrm>
            <a:off y="-12346" x="-6377"/>
            <a:ext cy="1540499" cx="9171300"/>
          </a:xfrm>
          <a:prstGeom prst="rect">
            <a:avLst/>
          </a:prstGeom>
        </p:spPr>
        <p:txBody>
          <a:bodyPr bIns="91425" rIns="91425" lIns="91425" tIns="91425" anchor="ctr" anchorCtr="0">
            <a:noAutofit/>
          </a:bodyPr>
          <a:lstStyle/>
          <a:p>
            <a:pPr algn="ctr">
              <a:buNone/>
            </a:pPr>
            <a:r>
              <a:rPr lang="en"/>
              <a:t>Last Mile Improvements</a:t>
            </a:r>
          </a:p>
        </p:txBody>
      </p:sp>
      <p:sp>
        <p:nvSpPr>
          <p:cNvPr id="136" name="Shape 136"/>
          <p:cNvSpPr txBox="1"/>
          <p:nvPr>
            <p:ph idx="1" type="body"/>
          </p:nvPr>
        </p:nvSpPr>
        <p:spPr>
          <a:xfrm>
            <a:off y="1528153" x="-13650"/>
            <a:ext cy="5321099" cx="9171300"/>
          </a:xfrm>
          <a:prstGeom prst="rect">
            <a:avLst/>
          </a:prstGeom>
        </p:spPr>
        <p:txBody>
          <a:bodyPr bIns="91425" rIns="91425" lIns="91425" tIns="91425" anchor="t" anchorCtr="0">
            <a:noAutofit/>
          </a:bodyPr>
          <a:lstStyle/>
          <a:p>
            <a:pPr rtl="0" lvl="0" indent="-342900" marL="457200">
              <a:buClr>
                <a:schemeClr val="dk1"/>
              </a:buClr>
              <a:buSzPct val="166666"/>
              <a:buFont typeface="Arial"/>
              <a:buChar char="•"/>
            </a:pPr>
            <a:r>
              <a:rPr sz="1800" lang="en"/>
              <a:t>
</a:t>
            </a:r>
            <a:r>
              <a:rPr sz="1800" lang="en"/>
              <a:t>All wiring, sockets, DPs, krone bays etc belong to BT.</a:t>
            </a:r>
            <a:br>
              <a:rPr sz="1800" lang="en"/>
            </a:br>
            <a:r>
              <a:rPr sz="1800" lang="en"/>
              <a:t>BT must look after them in accordance with their SLAs, NOT YOU!</a:t>
            </a:r>
          </a:p>
          <a:p>
            <a:pPr rtl="0" lvl="0" indent="-342900" marL="457200">
              <a:buClr>
                <a:schemeClr val="dk1"/>
              </a:buClr>
              <a:buSzPct val="166666"/>
              <a:buFont typeface="Arial"/>
              <a:buChar char="•"/>
            </a:pPr>
            <a:r>
              <a:rPr sz="1800" lang="en"/>
              <a:t>Check internal wiring</a:t>
            </a:r>
          </a:p>
          <a:p>
            <a:pPr rtl="0" lvl="0" indent="-342900" marL="457200">
              <a:buClr>
                <a:schemeClr val="dk1"/>
              </a:buClr>
              <a:buSzPct val="166666"/>
              <a:buFont typeface="Arial"/>
              <a:buChar char="•"/>
            </a:pPr>
            <a:r>
              <a:rPr sz="1800" lang="en"/>
              <a:t>Check bell wiring</a:t>
            </a:r>
          </a:p>
          <a:p>
            <a:pPr lvl="0" indent="-342900" marL="457200">
              <a:buClr>
                <a:schemeClr val="dk1"/>
              </a:buClr>
              <a:buSzPct val="166666"/>
              <a:buFont typeface="Arial"/>
              <a:buChar char="•"/>
            </a:pPr>
            <a:r>
              <a:rPr sz="1800" lang="en"/>
              <a:t>Check external wiring</a:t>
            </a:r>
          </a:p>
        </p:txBody>
      </p:sp>
      <p:pic>
        <p:nvPicPr>
          <p:cNvPr id="137" name="Shape 137"/>
          <p:cNvPicPr preferRelativeResize="0"/>
          <p:nvPr/>
        </p:nvPicPr>
        <p:blipFill>
          <a:blip r:embed="rId3"/>
          <a:stretch>
            <a:fillRect/>
          </a:stretch>
        </p:blipFill>
        <p:spPr>
          <a:xfrm>
            <a:off y="2555646" x="7048223"/>
            <a:ext cy="4206530" cx="1297165"/>
          </a:xfrm>
          <a:prstGeom prst="rect">
            <a:avLst/>
          </a:prstGeom>
          <a:noFill/>
          <a:ln>
            <a:noFill/>
          </a:ln>
        </p:spPr>
      </p:pic>
      <p:pic>
        <p:nvPicPr>
          <p:cNvPr id="138" name="Shape 138"/>
          <p:cNvPicPr preferRelativeResize="0"/>
          <p:nvPr/>
        </p:nvPicPr>
        <p:blipFill>
          <a:blip r:embed="rId4"/>
          <a:stretch>
            <a:fillRect/>
          </a:stretch>
        </p:blipFill>
        <p:spPr>
          <a:xfrm>
            <a:off y="2603205" x="3984402"/>
            <a:ext cy="4111413" cx="2326183"/>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y="0" x="0"/>
          <a:ext cy="0" cx="0"/>
          <a:chOff y="0" x="0"/>
          <a:chExt cy="0" cx="0"/>
        </a:xfrm>
      </p:grpSpPr>
      <p:sp>
        <p:nvSpPr>
          <p:cNvPr id="143" name="Shape 143"/>
          <p:cNvSpPr txBox="1"/>
          <p:nvPr>
            <p:ph type="title"/>
          </p:nvPr>
        </p:nvSpPr>
        <p:spPr>
          <a:xfrm>
            <a:off y="2378" x="8347"/>
            <a:ext cy="1540499" cx="9127199"/>
          </a:xfrm>
          <a:prstGeom prst="rect">
            <a:avLst/>
          </a:prstGeom>
        </p:spPr>
        <p:txBody>
          <a:bodyPr bIns="91425" rIns="91425" lIns="91425" tIns="91425" anchor="ctr" anchorCtr="0">
            <a:noAutofit/>
          </a:bodyPr>
          <a:lstStyle/>
          <a:p>
            <a:pPr algn="ctr">
              <a:buNone/>
            </a:pPr>
            <a:r>
              <a:rPr lang="en"/>
              <a:t>Internal Wiring</a:t>
            </a:r>
          </a:p>
        </p:txBody>
      </p:sp>
      <p:sp>
        <p:nvSpPr>
          <p:cNvPr id="144" name="Shape 144"/>
          <p:cNvSpPr txBox="1"/>
          <p:nvPr>
            <p:ph idx="1" type="body"/>
          </p:nvPr>
        </p:nvSpPr>
        <p:spPr>
          <a:xfrm>
            <a:off y="1542878" x="0"/>
            <a:ext cy="5379900" cx="4623900"/>
          </a:xfrm>
          <a:prstGeom prst="rect">
            <a:avLst/>
          </a:prstGeom>
        </p:spPr>
        <p:txBody>
          <a:bodyPr bIns="91425" rIns="91425" lIns="91425" tIns="91425" anchor="t" anchorCtr="0">
            <a:noAutofit/>
          </a:bodyPr>
          <a:lstStyle/>
          <a:p>
            <a:pPr rtl="0" lvl="0" indent="-342900" marL="457200">
              <a:buClr>
                <a:schemeClr val="dk1"/>
              </a:buClr>
              <a:buSzPct val="166666"/>
              <a:buFont typeface="Arial"/>
              <a:buChar char="•"/>
            </a:pPr>
            <a:r>
              <a:rPr sz="1800" lang="en"/>
              <a:t>
</a:t>
            </a:r>
            <a:r>
              <a:rPr sz="1800" lang="en"/>
              <a:t>The "master socket" is the first socket the incoming BT line connects to upon entering the premises or breaking out from a DP</a:t>
            </a:r>
          </a:p>
          <a:p>
            <a:pPr rtl="0" lvl="0" indent="-342900" marL="457200">
              <a:buClr>
                <a:schemeClr val="dk1"/>
              </a:buClr>
              <a:buSzPct val="166666"/>
              <a:buFont typeface="Arial"/>
              <a:buChar char="•"/>
            </a:pPr>
            <a:r>
              <a:rPr b="1" sz="1800" lang="en">
                <a:solidFill>
                  <a:srgbClr val="3C78D8"/>
                </a:solidFill>
              </a:rPr>
              <a:t>Always use the master socket</a:t>
            </a:r>
          </a:p>
          <a:p>
            <a:pPr rtl="0" lvl="0" indent="-342900" marL="457200">
              <a:buClr>
                <a:schemeClr val="dk1"/>
              </a:buClr>
              <a:buSzPct val="166666"/>
              <a:buFont typeface="Arial"/>
              <a:buChar char="•"/>
            </a:pPr>
            <a:r>
              <a:rPr sz="1800" lang="en"/>
              <a:t>Disconnect secondary sockets</a:t>
            </a:r>
          </a:p>
          <a:p>
            <a:pPr rtl="0" lvl="0" indent="-342900" marL="457200">
              <a:buClr>
                <a:schemeClr val="dk1"/>
              </a:buClr>
              <a:buSzPct val="166666"/>
              <a:buFont typeface="Arial"/>
              <a:buChar char="•"/>
            </a:pPr>
            <a:r>
              <a:rPr b="1" sz="1800" lang="en">
                <a:solidFill>
                  <a:srgbClr val="3C78D8"/>
                </a:solidFill>
              </a:rPr>
              <a:t>Disconnect fax machines</a:t>
            </a:r>
          </a:p>
          <a:p>
            <a:pPr lvl="0" indent="-342900" marL="457200">
              <a:buClr>
                <a:schemeClr val="dk1"/>
              </a:buClr>
              <a:buSzPct val="166666"/>
              <a:buFont typeface="Arial"/>
              <a:buChar char="•"/>
            </a:pPr>
            <a:r>
              <a:rPr b="1" sz="1800" lang="en">
                <a:solidFill>
                  <a:srgbClr val="3C78D8"/>
                </a:solidFill>
              </a:rPr>
              <a:t>Avoid RedCare or Alarm Services</a:t>
            </a:r>
          </a:p>
        </p:txBody>
      </p:sp>
      <p:pic>
        <p:nvPicPr>
          <p:cNvPr id="145" name="Shape 145"/>
          <p:cNvPicPr preferRelativeResize="0"/>
          <p:nvPr/>
        </p:nvPicPr>
        <p:blipFill>
          <a:blip r:embed="rId3"/>
          <a:stretch>
            <a:fillRect/>
          </a:stretch>
        </p:blipFill>
        <p:spPr>
          <a:xfrm>
            <a:off y="2041820" x="4623900"/>
            <a:ext cy="4382015" cx="4355147"/>
          </a:xfrm>
          <a:prstGeom prst="rect">
            <a:avLst/>
          </a:prstGeom>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y="0" x="0"/>
          <a:ext cy="0" cx="0"/>
          <a:chOff y="0" x="0"/>
          <a:chExt cy="0" cx="0"/>
        </a:xfrm>
      </p:grpSpPr>
      <p:sp>
        <p:nvSpPr>
          <p:cNvPr id="150" name="Shape 150"/>
          <p:cNvSpPr txBox="1"/>
          <p:nvPr>
            <p:ph type="title"/>
          </p:nvPr>
        </p:nvSpPr>
        <p:spPr>
          <a:xfrm>
            <a:off y="-26718" x="9241"/>
            <a:ext cy="1534199" cx="9141599"/>
          </a:xfrm>
          <a:prstGeom prst="rect">
            <a:avLst/>
          </a:prstGeom>
        </p:spPr>
        <p:txBody>
          <a:bodyPr bIns="91425" rIns="91425" lIns="91425" tIns="91425" anchor="ctr" anchorCtr="0">
            <a:noAutofit/>
          </a:bodyPr>
          <a:lstStyle/>
          <a:p>
            <a:pPr algn="ctr">
              <a:buNone/>
            </a:pPr>
            <a:r>
              <a:rPr lang="en"/>
              <a:t>Master Socket Location</a:t>
            </a:r>
          </a:p>
        </p:txBody>
      </p:sp>
      <p:pic>
        <p:nvPicPr>
          <p:cNvPr id="151" name="Shape 151"/>
          <p:cNvPicPr preferRelativeResize="0"/>
          <p:nvPr/>
        </p:nvPicPr>
        <p:blipFill>
          <a:blip r:embed="rId3"/>
          <a:stretch>
            <a:fillRect/>
          </a:stretch>
        </p:blipFill>
        <p:spPr>
          <a:xfrm>
            <a:off y="1954187" x="357187"/>
            <a:ext cy="4257675" cx="842962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 name="Shape 38"/>
        <p:cNvGrpSpPr/>
        <p:nvPr/>
      </p:nvGrpSpPr>
      <p:grpSpPr>
        <a:xfrm>
          <a:off y="0" x="0"/>
          <a:ext cy="0" cx="0"/>
          <a:chOff y="0" x="0"/>
          <a:chExt cy="0" cx="0"/>
        </a:xfrm>
      </p:grpSpPr>
      <p:sp>
        <p:nvSpPr>
          <p:cNvPr id="39" name="Shape 39"/>
          <p:cNvSpPr txBox="1"/>
          <p:nvPr>
            <p:ph type="ctrTitle"/>
          </p:nvPr>
        </p:nvSpPr>
        <p:spPr>
          <a:xfrm>
            <a:off y="-10117" x="9784"/>
            <a:ext cy="4698900" cx="9108000"/>
          </a:xfrm>
          <a:prstGeom prst="rect">
            <a:avLst/>
          </a:prstGeom>
        </p:spPr>
        <p:txBody>
          <a:bodyPr bIns="91425" rIns="91425" lIns="91425" tIns="91425" anchor="ctr" anchorCtr="0">
            <a:noAutofit/>
          </a:bodyPr>
          <a:lstStyle/>
          <a:p>
            <a:pPr algn="ctr">
              <a:buNone/>
            </a:pPr>
            <a:r>
              <a:rPr lang="en"/>
              <a:t>Broadband Recap</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y="0" x="0"/>
          <a:ext cy="0" cx="0"/>
          <a:chOff y="0" x="0"/>
          <a:chExt cy="0" cx="0"/>
        </a:xfrm>
      </p:grpSpPr>
      <p:pic>
        <p:nvPicPr>
          <p:cNvPr id="156" name="Shape 156"/>
          <p:cNvPicPr preferRelativeResize="0"/>
          <p:nvPr/>
        </p:nvPicPr>
        <p:blipFill>
          <a:blip r:embed="rId3"/>
          <a:stretch>
            <a:fillRect/>
          </a:stretch>
        </p:blipFill>
        <p:spPr>
          <a:xfrm>
            <a:off y="1867748" x="5229359"/>
            <a:ext cy="3122503" cx="3344231"/>
          </a:xfrm>
          <a:prstGeom prst="rect">
            <a:avLst/>
          </a:prstGeom>
        </p:spPr>
      </p:pic>
      <p:pic>
        <p:nvPicPr>
          <p:cNvPr id="157" name="Shape 157"/>
          <p:cNvPicPr preferRelativeResize="0"/>
          <p:nvPr/>
        </p:nvPicPr>
        <p:blipFill>
          <a:blip r:embed="rId4"/>
          <a:stretch>
            <a:fillRect/>
          </a:stretch>
        </p:blipFill>
        <p:spPr>
          <a:xfrm>
            <a:off y="1889172" x="218136"/>
            <a:ext cy="3079655" cx="4820951"/>
          </a:xfrm>
          <a:prstGeom prst="rect">
            <a:avLst/>
          </a:prstGeom>
        </p:spPr>
      </p:pic>
      <p:sp>
        <p:nvSpPr>
          <p:cNvPr id="158" name="Shape 158"/>
          <p:cNvSpPr txBox="1"/>
          <p:nvPr/>
        </p:nvSpPr>
        <p:spPr>
          <a:xfrm>
            <a:off y="4990251" x="783762"/>
            <a:ext cy="431700" cx="3689700"/>
          </a:xfrm>
          <a:prstGeom prst="rect">
            <a:avLst/>
          </a:prstGeom>
          <a:noFill/>
        </p:spPr>
        <p:txBody>
          <a:bodyPr bIns="91425" rIns="91425" lIns="91425" tIns="91425" anchor="t" anchorCtr="0">
            <a:noAutofit/>
          </a:bodyPr>
          <a:lstStyle/>
          <a:p>
            <a:pPr algn="ctr">
              <a:buNone/>
            </a:pPr>
            <a:r>
              <a:rPr sz="1800" lang="en"/>
              <a:t>Typical BT/RedCare Connection</a:t>
            </a:r>
          </a:p>
        </p:txBody>
      </p:sp>
      <p:sp>
        <p:nvSpPr>
          <p:cNvPr id="159" name="Shape 159"/>
          <p:cNvSpPr txBox="1"/>
          <p:nvPr/>
        </p:nvSpPr>
        <p:spPr>
          <a:xfrm>
            <a:off y="5002551" x="5256275"/>
            <a:ext cy="407100" cx="3290399"/>
          </a:xfrm>
          <a:prstGeom prst="rect">
            <a:avLst/>
          </a:prstGeom>
          <a:noFill/>
        </p:spPr>
        <p:txBody>
          <a:bodyPr bIns="91425" rIns="91425" lIns="91425" tIns="91425" anchor="t" anchorCtr="0">
            <a:noAutofit/>
          </a:bodyPr>
          <a:lstStyle/>
          <a:p>
            <a:pPr algn="ctr">
              <a:buNone/>
            </a:pPr>
            <a:r>
              <a:rPr sz="1800" lang="en"/>
              <a:t>Typical BT Openreach Socket</a:t>
            </a:r>
          </a:p>
        </p:txBody>
      </p:sp>
      <p:sp>
        <p:nvSpPr>
          <p:cNvPr id="160" name="Shape 160"/>
          <p:cNvSpPr txBox="1"/>
          <p:nvPr>
            <p:ph type="title"/>
          </p:nvPr>
        </p:nvSpPr>
        <p:spPr>
          <a:xfrm>
            <a:off y="2378" x="8347"/>
            <a:ext cy="1540499" cx="9127199"/>
          </a:xfrm>
          <a:prstGeom prst="rect">
            <a:avLst/>
          </a:prstGeom>
        </p:spPr>
        <p:txBody>
          <a:bodyPr bIns="91425" rIns="91425" lIns="91425" tIns="91425" anchor="ctr" anchorCtr="0">
            <a:noAutofit/>
          </a:bodyPr>
          <a:lstStyle/>
          <a:p>
            <a:pPr algn="ctr" rtl="0" lvl="0">
              <a:buNone/>
            </a:pPr>
            <a:r>
              <a:rPr lang="en"/>
              <a:t>BT Sockets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y="0" x="0"/>
          <a:ext cy="0" cx="0"/>
          <a:chOff y="0" x="0"/>
          <a:chExt cy="0" cx="0"/>
        </a:xfrm>
      </p:grpSpPr>
      <p:sp>
        <p:nvSpPr>
          <p:cNvPr id="165" name="Shape 165"/>
          <p:cNvSpPr txBox="1"/>
          <p:nvPr>
            <p:ph type="title"/>
          </p:nvPr>
        </p:nvSpPr>
        <p:spPr>
          <a:xfrm>
            <a:off y="-10443" x="-23358"/>
            <a:ext cy="1517700" cx="9174299"/>
          </a:xfrm>
          <a:prstGeom prst="rect">
            <a:avLst/>
          </a:prstGeom>
        </p:spPr>
        <p:txBody>
          <a:bodyPr bIns="91425" rIns="91425" lIns="91425" tIns="91425" anchor="ctr" anchorCtr="0">
            <a:noAutofit/>
          </a:bodyPr>
          <a:lstStyle/>
          <a:p>
            <a:pPr algn="ctr">
              <a:buNone/>
            </a:pPr>
            <a:r>
              <a:rPr lang="en"/>
              <a:t>Worst Case Scenario</a:t>
            </a:r>
          </a:p>
        </p:txBody>
      </p:sp>
      <p:pic>
        <p:nvPicPr>
          <p:cNvPr id="166" name="Shape 166"/>
          <p:cNvPicPr preferRelativeResize="0"/>
          <p:nvPr/>
        </p:nvPicPr>
        <p:blipFill>
          <a:blip r:embed="rId3"/>
          <a:stretch>
            <a:fillRect/>
          </a:stretch>
        </p:blipFill>
        <p:spPr>
          <a:xfrm>
            <a:off y="1787248" x="1716480"/>
            <a:ext cy="3804752" cx="5711040"/>
          </a:xfrm>
          <a:prstGeom prst="rect">
            <a:avLst/>
          </a:prstGeom>
        </p:spPr>
      </p:pic>
      <p:sp>
        <p:nvSpPr>
          <p:cNvPr id="167" name="Shape 167"/>
          <p:cNvSpPr txBox="1"/>
          <p:nvPr/>
        </p:nvSpPr>
        <p:spPr>
          <a:xfrm>
            <a:off y="5896925" x="2967341"/>
            <a:ext cy="488700" cx="3192899"/>
          </a:xfrm>
          <a:prstGeom prst="rect">
            <a:avLst/>
          </a:prstGeom>
          <a:noFill/>
        </p:spPr>
        <p:txBody>
          <a:bodyPr bIns="91425" rIns="91425" lIns="91425" tIns="91425" anchor="ctr" anchorCtr="0">
            <a:noAutofit/>
          </a:bodyPr>
          <a:lstStyle/>
          <a:p>
            <a:pPr algn="ctr">
              <a:buNone/>
            </a:pPr>
            <a:r>
              <a:rPr sz="1800" lang="en"/>
              <a:t>Typical extension/junction box</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y="0" x="0"/>
          <a:ext cy="0" cx="0"/>
          <a:chOff y="0" x="0"/>
          <a:chExt cy="0" cx="0"/>
        </a:xfrm>
      </p:grpSpPr>
      <p:sp>
        <p:nvSpPr>
          <p:cNvPr id="172" name="Shape 172"/>
          <p:cNvSpPr txBox="1"/>
          <p:nvPr>
            <p:ph type="title"/>
          </p:nvPr>
        </p:nvSpPr>
        <p:spPr>
          <a:xfrm>
            <a:off y="17103" x="8347"/>
            <a:ext cy="1525499" cx="9097799"/>
          </a:xfrm>
          <a:prstGeom prst="rect">
            <a:avLst/>
          </a:prstGeom>
        </p:spPr>
        <p:txBody>
          <a:bodyPr bIns="91425" rIns="91425" lIns="91425" tIns="91425" anchor="ctr" anchorCtr="0">
            <a:noAutofit/>
          </a:bodyPr>
          <a:lstStyle/>
          <a:p>
            <a:pPr algn="ctr">
              <a:buNone/>
            </a:pPr>
            <a:r>
              <a:rPr lang="en"/>
              <a:t>Bell Wire</a:t>
            </a:r>
          </a:p>
        </p:txBody>
      </p:sp>
      <p:sp>
        <p:nvSpPr>
          <p:cNvPr id="173" name="Shape 173"/>
          <p:cNvSpPr txBox="1"/>
          <p:nvPr>
            <p:ph idx="1" type="body"/>
          </p:nvPr>
        </p:nvSpPr>
        <p:spPr>
          <a:xfrm>
            <a:off y="1542603" x="8347"/>
            <a:ext cy="5357699" cx="4248600"/>
          </a:xfrm>
          <a:prstGeom prst="rect">
            <a:avLst/>
          </a:prstGeom>
        </p:spPr>
        <p:txBody>
          <a:bodyPr bIns="91425" rIns="91425" lIns="91425" tIns="91425" anchor="t" anchorCtr="0">
            <a:noAutofit/>
          </a:bodyPr>
          <a:lstStyle/>
          <a:p>
            <a:pPr rtl="0" lvl="0" indent="-342900" marL="457200">
              <a:buClr>
                <a:schemeClr val="dk1"/>
              </a:buClr>
              <a:buSzPct val="166666"/>
              <a:buFont typeface="Arial"/>
              <a:buChar char="•"/>
            </a:pPr>
            <a:r>
              <a:rPr sz="1800" lang="en"/>
              <a:t>
</a:t>
            </a:r>
            <a:r>
              <a:rPr sz="1800" lang="en"/>
              <a:t>"The Bell Wire picks up electrical interference that suppresses line speed and reduces stability of Broadband service. This problem impacts all homes with extension wiring to some degree"</a:t>
            </a:r>
          </a:p>
          <a:p>
            <a:pPr rtl="0" lvl="0" indent="-342900" marL="457200">
              <a:buClr>
                <a:schemeClr val="dk1"/>
              </a:buClr>
              <a:buSzPct val="166666"/>
              <a:buFont typeface="Arial"/>
              <a:buChar char="•"/>
            </a:pPr>
            <a:r>
              <a:rPr sz="1800" lang="en"/>
              <a:t>Remove the faceplate and </a:t>
            </a:r>
            <a:r>
              <a:rPr b="1" sz="1800" lang="en">
                <a:solidFill>
                  <a:srgbClr val="3C78D8"/>
                </a:solidFill>
              </a:rPr>
              <a:t>remove the ring wire</a:t>
            </a:r>
            <a:r>
              <a:rPr sz="1800" lang="en"/>
              <a:t> (typically pin 3), carefully to allow for later replace!</a:t>
            </a:r>
          </a:p>
          <a:p>
            <a:pPr rtl="0" lvl="0" indent="-342900" marL="457200">
              <a:buClr>
                <a:schemeClr val="dk1"/>
              </a:buClr>
              <a:buSzPct val="166666"/>
              <a:buFont typeface="Arial"/>
              <a:buChar char="•"/>
            </a:pPr>
            <a:r>
              <a:rPr sz="1800" lang="en"/>
              <a:t>Retrain can take 3-5 days for ADSL max/rate adaptive products</a:t>
            </a:r>
          </a:p>
        </p:txBody>
      </p:sp>
      <p:pic>
        <p:nvPicPr>
          <p:cNvPr id="174" name="Shape 174"/>
          <p:cNvPicPr preferRelativeResize="0"/>
          <p:nvPr/>
        </p:nvPicPr>
        <p:blipFill>
          <a:blip r:embed="rId3"/>
          <a:stretch>
            <a:fillRect/>
          </a:stretch>
        </p:blipFill>
        <p:spPr>
          <a:xfrm>
            <a:off y="1679735" x="4387765"/>
            <a:ext cy="5083435" cx="4718381"/>
          </a:xfrm>
          <a:prstGeom prst="rect">
            <a:avLst/>
          </a:prstGeom>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y="0" x="0"/>
          <a:ext cy="0" cx="0"/>
          <a:chOff y="0" x="0"/>
          <a:chExt cy="0" cx="0"/>
        </a:xfrm>
      </p:grpSpPr>
      <p:sp>
        <p:nvSpPr>
          <p:cNvPr id="179" name="Shape 179"/>
          <p:cNvSpPr txBox="1"/>
          <p:nvPr>
            <p:ph type="title"/>
          </p:nvPr>
        </p:nvSpPr>
        <p:spPr>
          <a:xfrm>
            <a:off y="2378" x="8347"/>
            <a:ext cy="1540499" cx="9112499"/>
          </a:xfrm>
          <a:prstGeom prst="rect">
            <a:avLst/>
          </a:prstGeom>
        </p:spPr>
        <p:txBody>
          <a:bodyPr bIns="91425" rIns="91425" lIns="91425" tIns="91425" anchor="ctr" anchorCtr="0">
            <a:noAutofit/>
          </a:bodyPr>
          <a:lstStyle/>
          <a:p>
            <a:pPr algn="ctr">
              <a:buNone/>
            </a:pPr>
            <a:r>
              <a:rPr lang="en"/>
              <a:t>No Bell Filter</a:t>
            </a:r>
          </a:p>
        </p:txBody>
      </p:sp>
      <p:pic>
        <p:nvPicPr>
          <p:cNvPr id="180" name="Shape 180"/>
          <p:cNvPicPr preferRelativeResize="0"/>
          <p:nvPr/>
        </p:nvPicPr>
        <p:blipFill>
          <a:blip r:embed="rId3"/>
          <a:stretch>
            <a:fillRect/>
          </a:stretch>
        </p:blipFill>
        <p:spPr>
          <a:xfrm>
            <a:off y="1542878" x="0"/>
            <a:ext cy="3978875" cx="914400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y="0" x="0"/>
          <a:ext cy="0" cx="0"/>
          <a:chOff y="0" x="0"/>
          <a:chExt cy="0" cx="0"/>
        </a:xfrm>
      </p:grpSpPr>
      <p:sp>
        <p:nvSpPr>
          <p:cNvPr id="185" name="Shape 185"/>
          <p:cNvSpPr txBox="1"/>
          <p:nvPr>
            <p:ph type="title"/>
          </p:nvPr>
        </p:nvSpPr>
        <p:spPr>
          <a:xfrm>
            <a:off y="2378" x="-6377"/>
            <a:ext cy="1525799" cx="9156600"/>
          </a:xfrm>
          <a:prstGeom prst="rect">
            <a:avLst/>
          </a:prstGeom>
        </p:spPr>
        <p:txBody>
          <a:bodyPr bIns="91425" rIns="91425" lIns="91425" tIns="91425" anchor="ctr" anchorCtr="0">
            <a:noAutofit/>
          </a:bodyPr>
          <a:lstStyle/>
          <a:p>
            <a:pPr algn="ctr">
              <a:buNone/>
            </a:pPr>
            <a:r>
              <a:rPr lang="en"/>
              <a:t>Bell Filter</a:t>
            </a:r>
          </a:p>
        </p:txBody>
      </p:sp>
      <p:pic>
        <p:nvPicPr>
          <p:cNvPr id="186" name="Shape 186"/>
          <p:cNvPicPr preferRelativeResize="0"/>
          <p:nvPr/>
        </p:nvPicPr>
        <p:blipFill>
          <a:blip r:embed="rId3"/>
          <a:stretch>
            <a:fillRect/>
          </a:stretch>
        </p:blipFill>
        <p:spPr>
          <a:xfrm>
            <a:off y="1528178" x="-77"/>
            <a:ext cy="4115386" cx="9143999"/>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y="0" x="0"/>
          <a:ext cy="0" cx="0"/>
          <a:chOff y="0" x="0"/>
          <a:chExt cy="0" cx="0"/>
        </a:xfrm>
      </p:grpSpPr>
      <p:sp>
        <p:nvSpPr>
          <p:cNvPr id="191" name="Shape 191"/>
          <p:cNvSpPr txBox="1"/>
          <p:nvPr>
            <p:ph type="ctrTitle"/>
          </p:nvPr>
        </p:nvSpPr>
        <p:spPr>
          <a:xfrm>
            <a:off y="-10117" x="9784"/>
            <a:ext cy="4698900" cx="9108000"/>
          </a:xfrm>
          <a:prstGeom prst="rect">
            <a:avLst/>
          </a:prstGeom>
        </p:spPr>
        <p:txBody>
          <a:bodyPr bIns="91425" rIns="91425" lIns="91425" tIns="91425" anchor="ctr" anchorCtr="0">
            <a:noAutofit/>
          </a:bodyPr>
          <a:lstStyle/>
          <a:p>
            <a:pPr algn="ctr" rtl="0" lvl="0">
              <a:buNone/>
            </a:pPr>
            <a:r>
              <a:rPr lang="en"/>
              <a:t>Home Wiring</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y="0" x="0"/>
          <a:ext cy="0" cx="0"/>
          <a:chOff y="0" x="0"/>
          <a:chExt cy="0" cx="0"/>
        </a:xfrm>
      </p:grpSpPr>
      <p:sp>
        <p:nvSpPr>
          <p:cNvPr id="196" name="Shape 196"/>
          <p:cNvSpPr txBox="1"/>
          <p:nvPr>
            <p:ph type="title"/>
          </p:nvPr>
        </p:nvSpPr>
        <p:spPr>
          <a:xfrm>
            <a:off y="-2288" x="1085"/>
            <a:ext cy="1550100" cx="9060300"/>
          </a:xfrm>
          <a:prstGeom prst="rect">
            <a:avLst/>
          </a:prstGeom>
        </p:spPr>
        <p:txBody>
          <a:bodyPr bIns="91425" rIns="91425" lIns="91425" tIns="91425" anchor="ctr" anchorCtr="0">
            <a:noAutofit/>
          </a:bodyPr>
          <a:lstStyle/>
          <a:p>
            <a:pPr algn="ctr">
              <a:buNone/>
            </a:pPr>
            <a:r>
              <a:rPr lang="en"/>
              <a:t>Home Wiring Improvements</a:t>
            </a:r>
          </a:p>
        </p:txBody>
      </p:sp>
      <p:sp>
        <p:nvSpPr>
          <p:cNvPr id="197" name="Shape 197"/>
          <p:cNvSpPr txBox="1"/>
          <p:nvPr>
            <p:ph idx="1" type="body"/>
          </p:nvPr>
        </p:nvSpPr>
        <p:spPr>
          <a:xfrm>
            <a:off y="1547811" x="1085"/>
            <a:ext cy="5321099" cx="4572299"/>
          </a:xfrm>
          <a:prstGeom prst="rect">
            <a:avLst/>
          </a:prstGeom>
        </p:spPr>
        <p:txBody>
          <a:bodyPr bIns="91425" rIns="91425" lIns="91425" tIns="91425" anchor="t" anchorCtr="0">
            <a:noAutofit/>
          </a:bodyPr>
          <a:lstStyle/>
          <a:p>
            <a:pPr rtl="0" lvl="0" indent="-342900" marL="457200">
              <a:buClr>
                <a:schemeClr val="dk1"/>
              </a:buClr>
              <a:buSzPct val="166666"/>
              <a:buFont typeface="Arial"/>
              <a:buChar char="•"/>
            </a:pPr>
            <a:r>
              <a:rPr sz="1800" lang="en"/>
              <a:t>
</a:t>
            </a:r>
            <a:r>
              <a:rPr b="1" sz="1800" lang="en">
                <a:solidFill>
                  <a:srgbClr val="3C78D8"/>
                </a:solidFill>
              </a:rPr>
              <a:t>Shorten the ADSL cable</a:t>
            </a:r>
            <a:r>
              <a:rPr sz="1800" lang="en"/>
              <a:t> (1 or 2 pair RJ11 cable)</a:t>
            </a:r>
          </a:p>
          <a:p>
            <a:pPr rtl="0" lvl="0" indent="-342900" marL="457200">
              <a:buClr>
                <a:schemeClr val="dk1"/>
              </a:buClr>
              <a:buSzPct val="166666"/>
              <a:buFont typeface="Arial"/>
              <a:buChar char="•"/>
            </a:pPr>
            <a:r>
              <a:rPr b="1" sz="1800" lang="en">
                <a:solidFill>
                  <a:srgbClr val="3C78D8"/>
                </a:solidFill>
              </a:rPr>
              <a:t>Try different filter</a:t>
            </a:r>
            <a:r>
              <a:rPr sz="1800" lang="en"/>
              <a:t> or faceplate filter</a:t>
            </a:r>
          </a:p>
          <a:p>
            <a:pPr rtl="0" lvl="0" indent="-342900" marL="457200">
              <a:buClr>
                <a:schemeClr val="dk1"/>
              </a:buClr>
              <a:buSzPct val="166666"/>
              <a:buFont typeface="Arial"/>
              <a:buChar char="•"/>
            </a:pPr>
            <a:r>
              <a:rPr b="1" sz="1800" lang="en">
                <a:solidFill>
                  <a:srgbClr val="3C78D8"/>
                </a:solidFill>
              </a:rPr>
              <a:t>Avoid running Ethernet next to power</a:t>
            </a:r>
          </a:p>
          <a:p>
            <a:pPr lvl="0" indent="-342900" marL="457200">
              <a:buClr>
                <a:schemeClr val="dk1"/>
              </a:buClr>
              <a:buSzPct val="166666"/>
              <a:buFont typeface="Arial"/>
              <a:buChar char="•"/>
            </a:pPr>
            <a:r>
              <a:rPr b="1" sz="1800" lang="en">
                <a:solidFill>
                  <a:srgbClr val="3C78D8"/>
                </a:solidFill>
              </a:rPr>
              <a:t>Avoid installing poor quality cable and poorly terminating it</a:t>
            </a:r>
          </a:p>
        </p:txBody>
      </p:sp>
      <p:pic>
        <p:nvPicPr>
          <p:cNvPr id="198" name="Shape 198"/>
          <p:cNvPicPr preferRelativeResize="0"/>
          <p:nvPr/>
        </p:nvPicPr>
        <p:blipFill>
          <a:blip r:embed="rId3"/>
          <a:stretch>
            <a:fillRect/>
          </a:stretch>
        </p:blipFill>
        <p:spPr>
          <a:xfrm>
            <a:off y="2870099" x="5747775"/>
            <a:ext cy="2676525" cx="2667000"/>
          </a:xfrm>
          <a:prstGeom prst="rect">
            <a:avLst/>
          </a:prstGeom>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y="0" x="0"/>
          <a:ext cy="0" cx="0"/>
          <a:chOff y="0" x="0"/>
          <a:chExt cy="0" cx="0"/>
        </a:xfrm>
      </p:grpSpPr>
      <p:sp>
        <p:nvSpPr>
          <p:cNvPr id="203" name="Shape 203"/>
          <p:cNvSpPr txBox="1"/>
          <p:nvPr>
            <p:ph type="title"/>
          </p:nvPr>
        </p:nvSpPr>
        <p:spPr>
          <a:xfrm>
            <a:off y="274637" x="457200"/>
            <a:ext cy="1143000" cx="8229600"/>
          </a:xfrm>
          <a:prstGeom prst="rect">
            <a:avLst/>
          </a:prstGeom>
        </p:spPr>
        <p:txBody>
          <a:bodyPr bIns="91425" rIns="91425" lIns="91425" tIns="91425" anchor="ctr" anchorCtr="0">
            <a:noAutofit/>
          </a:bodyPr>
          <a:lstStyle/>
          <a:p>
            <a:pPr algn="ctr">
              <a:buNone/>
            </a:pPr>
            <a:r>
              <a:rPr lang="en"/>
              <a:t>iPlate</a:t>
            </a:r>
          </a:p>
        </p:txBody>
      </p:sp>
      <p:sp>
        <p:nvSpPr>
          <p:cNvPr id="204" name="Shape 204"/>
          <p:cNvSpPr txBox="1"/>
          <p:nvPr>
            <p:ph idx="1" type="body"/>
          </p:nvPr>
        </p:nvSpPr>
        <p:spPr>
          <a:xfrm>
            <a:off y="6274037" x="2252700"/>
            <a:ext cy="589200" cx="4638600"/>
          </a:xfrm>
          <a:prstGeom prst="rect">
            <a:avLst/>
          </a:prstGeom>
        </p:spPr>
        <p:txBody>
          <a:bodyPr bIns="91425" rIns="91425" lIns="91425" tIns="91425" anchor="ctr" anchorCtr="0">
            <a:noAutofit/>
          </a:bodyPr>
          <a:lstStyle/>
          <a:p>
            <a:pPr algn="ctr">
              <a:buNone/>
            </a:pPr>
            <a:r>
              <a:rPr sz="1800" lang="en"/>
              <a:t>£10 (Max) for iPlate to circumvent the Bell/Ring wire</a:t>
            </a:r>
          </a:p>
        </p:txBody>
      </p:sp>
      <p:pic>
        <p:nvPicPr>
          <p:cNvPr id="205" name="Shape 205"/>
          <p:cNvPicPr preferRelativeResize="0"/>
          <p:nvPr/>
        </p:nvPicPr>
        <p:blipFill>
          <a:blip r:embed="rId3"/>
          <a:stretch>
            <a:fillRect/>
          </a:stretch>
        </p:blipFill>
        <p:spPr>
          <a:xfrm>
            <a:off y="1511537" x="2190750"/>
            <a:ext cy="4762500" cx="4762500"/>
          </a:xfrm>
          <a:prstGeom prst="rect">
            <a:avLst/>
          </a:prstGeom>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y="0" x="0"/>
          <a:ext cy="0" cx="0"/>
          <a:chOff y="0" x="0"/>
          <a:chExt cy="0" cx="0"/>
        </a:xfrm>
      </p:grpSpPr>
      <p:sp>
        <p:nvSpPr>
          <p:cNvPr id="210" name="Shape 210"/>
          <p:cNvSpPr txBox="1"/>
          <p:nvPr>
            <p:ph type="title"/>
          </p:nvPr>
        </p:nvSpPr>
        <p:spPr>
          <a:xfrm>
            <a:off y="274637" x="457200"/>
            <a:ext cy="1143000" cx="8229600"/>
          </a:xfrm>
          <a:prstGeom prst="rect">
            <a:avLst/>
          </a:prstGeom>
        </p:spPr>
        <p:txBody>
          <a:bodyPr bIns="91425" rIns="91425" lIns="91425" tIns="91425" anchor="ctr" anchorCtr="0">
            <a:noAutofit/>
          </a:bodyPr>
          <a:lstStyle/>
          <a:p>
            <a:pPr algn="ctr">
              <a:buNone/>
            </a:pPr>
            <a:r>
              <a:rPr lang="en"/>
              <a:t>Microfilter</a:t>
            </a:r>
          </a:p>
        </p:txBody>
      </p:sp>
      <p:sp>
        <p:nvSpPr>
          <p:cNvPr id="211" name="Shape 211"/>
          <p:cNvSpPr txBox="1"/>
          <p:nvPr>
            <p:ph idx="1" type="body"/>
          </p:nvPr>
        </p:nvSpPr>
        <p:spPr>
          <a:xfrm>
            <a:off y="6209700" x="6246207"/>
            <a:ext cy="648300" cx="1518600"/>
          </a:xfrm>
          <a:prstGeom prst="rect">
            <a:avLst/>
          </a:prstGeom>
        </p:spPr>
        <p:txBody>
          <a:bodyPr bIns="91425" rIns="91425" lIns="91425" tIns="91425" anchor="t" anchorCtr="0">
            <a:noAutofit/>
          </a:bodyPr>
          <a:lstStyle/>
          <a:p>
            <a:pPr algn="ctr">
              <a:buNone/>
            </a:pPr>
            <a:r>
              <a:rPr sz="1800" lang="en"/>
              <a:t>NTE5 filter</a:t>
            </a:r>
          </a:p>
        </p:txBody>
      </p:sp>
      <p:pic>
        <p:nvPicPr>
          <p:cNvPr id="212" name="Shape 212"/>
          <p:cNvPicPr preferRelativeResize="0"/>
          <p:nvPr/>
        </p:nvPicPr>
        <p:blipFill>
          <a:blip r:embed="rId3"/>
          <a:stretch>
            <a:fillRect/>
          </a:stretch>
        </p:blipFill>
        <p:spPr>
          <a:xfrm>
            <a:off y="2382794" x="5031014"/>
            <a:ext cy="3826905" cx="4059361"/>
          </a:xfrm>
          <a:prstGeom prst="rect">
            <a:avLst/>
          </a:prstGeom>
        </p:spPr>
      </p:pic>
      <p:pic>
        <p:nvPicPr>
          <p:cNvPr id="213" name="Shape 213"/>
          <p:cNvPicPr preferRelativeResize="0"/>
          <p:nvPr/>
        </p:nvPicPr>
        <p:blipFill>
          <a:blip r:embed="rId4"/>
          <a:stretch>
            <a:fillRect/>
          </a:stretch>
        </p:blipFill>
        <p:spPr>
          <a:xfrm>
            <a:off y="3727469" x="1214704"/>
            <a:ext cy="2599955" cx="2599955"/>
          </a:xfrm>
          <a:prstGeom prst="rect">
            <a:avLst/>
          </a:prstGeom>
        </p:spPr>
      </p:pic>
      <p:sp>
        <p:nvSpPr>
          <p:cNvPr id="214" name="Shape 214"/>
          <p:cNvSpPr txBox="1"/>
          <p:nvPr>
            <p:ph idx="2" type="body"/>
          </p:nvPr>
        </p:nvSpPr>
        <p:spPr>
          <a:xfrm>
            <a:off y="6209700" x="1571482"/>
            <a:ext cy="648300" cx="1886399"/>
          </a:xfrm>
          <a:prstGeom prst="rect">
            <a:avLst/>
          </a:prstGeom>
        </p:spPr>
        <p:txBody>
          <a:bodyPr bIns="91425" rIns="91425" lIns="91425" tIns="91425" anchor="t" anchorCtr="0">
            <a:noAutofit/>
          </a:bodyPr>
          <a:lstStyle/>
          <a:p>
            <a:pPr algn="ctr" rtl="0" lvl="0">
              <a:buNone/>
            </a:pPr>
            <a:r>
              <a:rPr sz="1800" lang="en"/>
              <a:t>Low quality filter</a:t>
            </a:r>
          </a:p>
        </p:txBody>
      </p:sp>
      <p:pic>
        <p:nvPicPr>
          <p:cNvPr id="215" name="Shape 215"/>
          <p:cNvPicPr preferRelativeResize="0"/>
          <p:nvPr/>
        </p:nvPicPr>
        <p:blipFill>
          <a:blip r:embed="rId5"/>
          <a:stretch>
            <a:fillRect/>
          </a:stretch>
        </p:blipFill>
        <p:spPr>
          <a:xfrm>
            <a:off y="1550087" x="1446977"/>
            <a:ext cy="2482229" cx="2482229"/>
          </a:xfrm>
          <a:prstGeom prst="rect">
            <a:avLst/>
          </a:prstGeom>
        </p:spPr>
      </p:pic>
      <p:sp>
        <p:nvSpPr>
          <p:cNvPr id="216" name="Shape 216"/>
          <p:cNvSpPr txBox="1"/>
          <p:nvPr/>
        </p:nvSpPr>
        <p:spPr>
          <a:xfrm>
            <a:off y="1986750" x="309050"/>
            <a:ext cy="441600" cx="1898399"/>
          </a:xfrm>
          <a:prstGeom prst="rect">
            <a:avLst/>
          </a:prstGeom>
          <a:noFill/>
        </p:spPr>
        <p:txBody>
          <a:bodyPr bIns="91425" rIns="91425" lIns="91425" tIns="91425" anchor="t" anchorCtr="0">
            <a:noAutofit/>
          </a:bodyPr>
          <a:lstStyle/>
          <a:p>
            <a:pPr algn="ctr">
              <a:buNone/>
            </a:pPr>
            <a:r>
              <a:rPr sz="1800" lang="en"/>
              <a:t>Standard filter</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y="0" x="0"/>
          <a:ext cy="0" cx="0"/>
          <a:chOff y="0" x="0"/>
          <a:chExt cy="0" cx="0"/>
        </a:xfrm>
      </p:grpSpPr>
      <p:sp>
        <p:nvSpPr>
          <p:cNvPr id="221" name="Shape 221"/>
          <p:cNvSpPr txBox="1"/>
          <p:nvPr>
            <p:ph type="ctrTitle"/>
          </p:nvPr>
        </p:nvSpPr>
        <p:spPr>
          <a:xfrm>
            <a:off y="-10117" x="9784"/>
            <a:ext cy="4698900" cx="9108000"/>
          </a:xfrm>
          <a:prstGeom prst="rect">
            <a:avLst/>
          </a:prstGeom>
        </p:spPr>
        <p:txBody>
          <a:bodyPr bIns="91425" rIns="91425" lIns="91425" tIns="91425" anchor="ctr" anchorCtr="0">
            <a:noAutofit/>
          </a:bodyPr>
          <a:lstStyle/>
          <a:p>
            <a:pPr algn="ctr" rtl="0" lvl="0">
              <a:buNone/>
            </a:pPr>
            <a:r>
              <a:rPr lang="en"/>
              <a:t>Wireless Improvements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 name="Shape 43"/>
        <p:cNvGrpSpPr/>
        <p:nvPr/>
      </p:nvGrpSpPr>
      <p:grpSpPr>
        <a:xfrm>
          <a:off y="0" x="0"/>
          <a:ext cy="0" cx="0"/>
          <a:chOff y="0" x="0"/>
          <a:chExt cy="0" cx="0"/>
        </a:xfrm>
      </p:grpSpPr>
      <p:sp>
        <p:nvSpPr>
          <p:cNvPr id="44" name="Shape 44"/>
          <p:cNvSpPr txBox="1"/>
          <p:nvPr/>
        </p:nvSpPr>
        <p:spPr>
          <a:xfrm>
            <a:off y="1517700" x="-5250"/>
            <a:ext cy="5313899" cx="9154500"/>
          </a:xfrm>
          <a:prstGeom prst="rect">
            <a:avLst/>
          </a:prstGeom>
          <a:noFill/>
        </p:spPr>
        <p:txBody>
          <a:bodyPr bIns="91425" rIns="91425" lIns="91425" tIns="91425" anchor="t" anchorCtr="0">
            <a:noAutofit/>
          </a:bodyPr>
          <a:lstStyle/>
          <a:p>
            <a:pPr rtl="0" lvl="0">
              <a:buNone/>
            </a:pPr>
            <a:r>
              <a:rPr sz="1800" lang="en"/>
              <a:t>
</a:t>
            </a:r>
            <a:r>
              <a:rPr sz="1800" lang="en"/>
              <a:t>A quick recap:</a:t>
            </a:r>
          </a:p>
          <a:p>
            <a:pPr rtl="0" lvl="0" indent="-342900" marL="457200">
              <a:buClr>
                <a:srgbClr val="000000"/>
              </a:buClr>
              <a:buSzPct val="166666"/>
              <a:buFont typeface="Arial"/>
              <a:buChar char="•"/>
            </a:pPr>
            <a:r>
              <a:rPr sz="1800" lang="en"/>
              <a:t>What is Broadband?</a:t>
            </a:r>
          </a:p>
          <a:p>
            <a:r>
              <a:t/>
            </a:r>
          </a:p>
          <a:p>
            <a:pPr rtl="0" lvl="0" indent="-342900" marL="457200">
              <a:buClr>
                <a:srgbClr val="000000"/>
              </a:buClr>
              <a:buSzPct val="166666"/>
              <a:buFont typeface="Arial"/>
              <a:buChar char="•"/>
            </a:pPr>
            <a:r>
              <a:rPr sz="1800" lang="en"/>
              <a:t>Who provides it?</a:t>
            </a:r>
          </a:p>
          <a:p>
            <a:pPr rtl="0" lvl="0" indent="-342900" marL="457200">
              <a:buClr>
                <a:srgbClr val="000000"/>
              </a:buClr>
              <a:buSzPct val="166666"/>
              <a:buFont typeface="Arial"/>
              <a:buChar char="•"/>
            </a:pPr>
            <a:r>
              <a:rPr sz="1800" lang="en"/>
              <a:t>How is it delivered to us?</a:t>
            </a:r>
          </a:p>
          <a:p>
            <a:pPr rtl="0" lvl="0" indent="-342900" marL="457200">
              <a:buClr>
                <a:srgbClr val="000000"/>
              </a:buClr>
              <a:buSzPct val="166666"/>
              <a:buFont typeface="Arial"/>
              <a:buChar char="•"/>
            </a:pPr>
            <a:r>
              <a:rPr sz="1800" lang="en"/>
              <a:t>Where does it come from?</a:t>
            </a:r>
          </a:p>
          <a:p>
            <a:pPr rtl="0" lvl="0" indent="-342900" marL="457200">
              <a:buClr>
                <a:srgbClr val="000000"/>
              </a:buClr>
              <a:buSzPct val="166666"/>
              <a:buFont typeface="Arial"/>
              <a:buChar char="•"/>
            </a:pPr>
            <a:r>
              <a:rPr sz="1800" lang="en"/>
              <a:t>Why do we have it?</a:t>
            </a:r>
          </a:p>
        </p:txBody>
      </p:sp>
      <p:sp>
        <p:nvSpPr>
          <p:cNvPr id="45" name="Shape 45"/>
          <p:cNvSpPr txBox="1"/>
          <p:nvPr>
            <p:ph type="title"/>
          </p:nvPr>
        </p:nvSpPr>
        <p:spPr>
          <a:xfrm>
            <a:off y="0" x="9300"/>
            <a:ext cy="1517700" cx="9125400"/>
          </a:xfrm>
          <a:prstGeom prst="rect">
            <a:avLst/>
          </a:prstGeom>
        </p:spPr>
        <p:txBody>
          <a:bodyPr bIns="91425" rIns="91425" lIns="91425" tIns="91425" anchor="ctr" anchorCtr="0">
            <a:noAutofit/>
          </a:bodyPr>
          <a:lstStyle/>
          <a:p>
            <a:pPr algn="ctr">
              <a:buNone/>
            </a:pPr>
            <a:r>
              <a:rPr lang="en"/>
              <a:t>Broadband Recap</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y="0" x="0"/>
          <a:ext cy="0" cx="0"/>
          <a:chOff y="0" x="0"/>
          <a:chExt cy="0" cx="0"/>
        </a:xfrm>
      </p:grpSpPr>
      <p:sp>
        <p:nvSpPr>
          <p:cNvPr id="226" name="Shape 226"/>
          <p:cNvSpPr txBox="1"/>
          <p:nvPr>
            <p:ph type="title"/>
          </p:nvPr>
        </p:nvSpPr>
        <p:spPr>
          <a:xfrm>
            <a:off y="14011" x="1085"/>
            <a:ext cy="1533900" cx="9141599"/>
          </a:xfrm>
          <a:prstGeom prst="rect">
            <a:avLst/>
          </a:prstGeom>
        </p:spPr>
        <p:txBody>
          <a:bodyPr bIns="91425" rIns="91425" lIns="91425" tIns="91425" anchor="ctr" anchorCtr="0">
            <a:noAutofit/>
          </a:bodyPr>
          <a:lstStyle/>
          <a:p>
            <a:pPr algn="ctr">
              <a:buNone/>
            </a:pPr>
            <a:r>
              <a:rPr lang="en"/>
              <a:t>Wireless Improvements</a:t>
            </a:r>
          </a:p>
        </p:txBody>
      </p:sp>
      <p:sp>
        <p:nvSpPr>
          <p:cNvPr id="227" name="Shape 227"/>
          <p:cNvSpPr txBox="1"/>
          <p:nvPr>
            <p:ph idx="1" type="body"/>
          </p:nvPr>
        </p:nvSpPr>
        <p:spPr>
          <a:xfrm>
            <a:off y="1547911" x="-13913"/>
            <a:ext cy="5335499" cx="9171599"/>
          </a:xfrm>
          <a:prstGeom prst="rect">
            <a:avLst/>
          </a:prstGeom>
        </p:spPr>
        <p:txBody>
          <a:bodyPr bIns="91425" rIns="91425" lIns="91425" tIns="91425" anchor="t" anchorCtr="0">
            <a:noAutofit/>
          </a:bodyPr>
          <a:lstStyle/>
          <a:p>
            <a:pPr rtl="0" lvl="0" indent="-342900" marL="457200">
              <a:buClr>
                <a:schemeClr val="dk1"/>
              </a:buClr>
              <a:buSzPct val="166666"/>
              <a:buFont typeface="Arial"/>
              <a:buChar char="•"/>
            </a:pPr>
            <a:r>
              <a:rPr b="1" sz="1800" lang="en">
                <a:solidFill>
                  <a:srgbClr val="3C78D8"/>
                </a:solidFill>
              </a:rPr>
              <a:t>
</a:t>
            </a:r>
            <a:r>
              <a:rPr b="1" sz="1800" lang="en">
                <a:solidFill>
                  <a:srgbClr val="3C78D8"/>
                </a:solidFill>
              </a:rPr>
              <a:t>Wireless standards</a:t>
            </a:r>
            <a:r>
              <a:rPr sz="1800" lang="en"/>
              <a:t>: IEEE 802.11 A/B/G/N</a:t>
            </a:r>
          </a:p>
          <a:p>
            <a:pPr rtl="0" lvl="0" indent="-342900" marL="457200">
              <a:buClr>
                <a:schemeClr val="dk1"/>
              </a:buClr>
              <a:buSzPct val="166666"/>
              <a:buFont typeface="Arial"/>
              <a:buChar char="•"/>
            </a:pPr>
            <a:r>
              <a:rPr b="1" sz="1800" lang="en">
                <a:solidFill>
                  <a:srgbClr val="3C78D8"/>
                </a:solidFill>
              </a:rPr>
              <a:t>Wireless frequencies</a:t>
            </a:r>
            <a:r>
              <a:rPr sz="1800" lang="en"/>
              <a:t>: 5GHz, 2.4GHz, 2.4GHz, 2.4GHz &amp; 5 GHz</a:t>
            </a:r>
          </a:p>
          <a:p>
            <a:pPr rtl="0" lvl="0" indent="-342900" marL="457200">
              <a:buClr>
                <a:schemeClr val="dk1"/>
              </a:buClr>
              <a:buSzPct val="166666"/>
              <a:buFont typeface="Arial"/>
              <a:buChar char="•"/>
            </a:pPr>
            <a:r>
              <a:rPr b="1" sz="1800" lang="en">
                <a:solidFill>
                  <a:srgbClr val="3C78D8"/>
                </a:solidFill>
              </a:rPr>
              <a:t>Wireless interference</a:t>
            </a:r>
            <a:r>
              <a:rPr sz="1800" lang="en"/>
              <a:t>: Alien devices, rogue access points</a:t>
            </a:r>
          </a:p>
          <a:p>
            <a:pPr rtl="0" lvl="0" indent="-342900" marL="457200">
              <a:buClr>
                <a:schemeClr val="dk1"/>
              </a:buClr>
              <a:buSzPct val="166666"/>
              <a:buFont typeface="Arial"/>
              <a:buChar char="•"/>
            </a:pPr>
            <a:r>
              <a:rPr b="1" sz="1800" lang="en">
                <a:solidFill>
                  <a:srgbClr val="3C78D8"/>
                </a:solidFill>
              </a:rPr>
              <a:t>Wireless channels (in Europe)</a:t>
            </a:r>
            <a:r>
              <a:rPr sz="1800" lang="en"/>
              <a:t>: 14 channels (11 usable) from 2.401GHz-2.495GHz, Upto 300 channels (~20 usable) from 5.15GHz-5.725GHz.</a:t>
            </a:r>
          </a:p>
          <a:p>
            <a:pPr lvl="0" indent="-342900" marL="457200">
              <a:buClr>
                <a:schemeClr val="dk1"/>
              </a:buClr>
              <a:buSzPct val="166666"/>
              <a:buFont typeface="Arial"/>
              <a:buChar char="•"/>
            </a:pPr>
            <a:r>
              <a:rPr b="1" sz="1800" lang="en">
                <a:solidFill>
                  <a:srgbClr val="3C78D8"/>
                </a:solidFill>
              </a:rPr>
              <a:t>Wireless vendors &amp; hardware</a:t>
            </a:r>
            <a:r>
              <a:rPr sz="1800" lang="en"/>
              <a:t>: Reputable vendors, regular firmware &amp; driver updates</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y="0" x="0"/>
          <a:ext cy="0" cx="0"/>
          <a:chOff y="0" x="0"/>
          <a:chExt cy="0" cx="0"/>
        </a:xfrm>
      </p:grpSpPr>
      <p:sp>
        <p:nvSpPr>
          <p:cNvPr id="232" name="Shape 232"/>
          <p:cNvSpPr txBox="1"/>
          <p:nvPr>
            <p:ph type="title"/>
          </p:nvPr>
        </p:nvSpPr>
        <p:spPr>
          <a:xfrm>
            <a:off y="-19705" x="-13743"/>
            <a:ext cy="1554899" cx="9171599"/>
          </a:xfrm>
          <a:prstGeom prst="rect">
            <a:avLst/>
          </a:prstGeom>
        </p:spPr>
        <p:txBody>
          <a:bodyPr bIns="91425" rIns="91425" lIns="91425" tIns="91425" anchor="ctr" anchorCtr="0">
            <a:noAutofit/>
          </a:bodyPr>
          <a:lstStyle/>
          <a:p>
            <a:pPr algn="ctr">
              <a:buNone/>
            </a:pPr>
            <a:r>
              <a:rPr lang="en"/>
              <a:t>Wireless Standards</a:t>
            </a:r>
          </a:p>
        </p:txBody>
      </p:sp>
      <p:sp>
        <p:nvSpPr>
          <p:cNvPr id="233" name="Shape 233"/>
          <p:cNvSpPr txBox="1"/>
          <p:nvPr>
            <p:ph idx="1" type="body"/>
          </p:nvPr>
        </p:nvSpPr>
        <p:spPr>
          <a:xfrm>
            <a:off y="1535194" x="956"/>
            <a:ext cy="5320799" cx="9142199"/>
          </a:xfrm>
          <a:prstGeom prst="rect">
            <a:avLst/>
          </a:prstGeom>
        </p:spPr>
        <p:txBody>
          <a:bodyPr bIns="91425" rIns="91425" lIns="91425" tIns="91425" anchor="t" anchorCtr="0">
            <a:noAutofit/>
          </a:bodyPr>
          <a:lstStyle/>
          <a:p>
            <a:pPr rtl="0" lvl="0">
              <a:buNone/>
            </a:pPr>
            <a:r>
              <a:rPr b="1" sz="1800" lang="en">
                <a:solidFill>
                  <a:srgbClr val="3C78D8"/>
                </a:solidFill>
              </a:rPr>
              <a:t>
</a:t>
            </a:r>
            <a:r>
              <a:rPr b="1" sz="1800" lang="en">
                <a:solidFill>
                  <a:srgbClr val="3C78D8"/>
                </a:solidFill>
              </a:rPr>
              <a:t>802.11n, every time</a:t>
            </a:r>
          </a:p>
          <a:p>
            <a:r>
              <a:t/>
            </a:r>
          </a:p>
          <a:p>
            <a:pPr rtl="0" lvl="0" indent="-342900" marL="457200">
              <a:buClr>
                <a:schemeClr val="dk1"/>
              </a:buClr>
              <a:buSzPct val="166666"/>
              <a:buFont typeface="Arial"/>
              <a:buChar char="•"/>
            </a:pPr>
            <a:r>
              <a:rPr sz="1800" lang="en"/>
              <a:t>802.11a: 5GHz @ 54Mbps, short distance/low barrier penetration</a:t>
            </a:r>
          </a:p>
          <a:p>
            <a:pPr rtl="0" lvl="0" indent="-342900" marL="457200">
              <a:buClr>
                <a:schemeClr val="dk1"/>
              </a:buClr>
              <a:buSzPct val="166666"/>
              <a:buFont typeface="Arial"/>
              <a:buChar char="•"/>
            </a:pPr>
            <a:r>
              <a:rPr sz="1800" lang="en"/>
              <a:t>802.11.b: 2.4GHz @ 11Mbps, longer distance/higher barrier penetration</a:t>
            </a:r>
          </a:p>
          <a:p>
            <a:pPr rtl="0" lvl="0" indent="-342900" marL="457200">
              <a:buClr>
                <a:schemeClr val="dk1"/>
              </a:buClr>
              <a:buSzPct val="166666"/>
              <a:buFont typeface="Arial"/>
              <a:buChar char="•"/>
            </a:pPr>
            <a:r>
              <a:rPr sz="1800" lang="en"/>
              <a:t>802.11g: 2.4GHz @ 54Mbps, longer distance/higher barrier penetration</a:t>
            </a:r>
          </a:p>
          <a:p>
            <a:pPr rtl="0" lvl="0" indent="-342900" marL="457200">
              <a:buClr>
                <a:schemeClr val="dk1"/>
              </a:buClr>
              <a:buSzPct val="166666"/>
              <a:buFont typeface="Arial"/>
              <a:buChar char="•"/>
            </a:pPr>
            <a:r>
              <a:rPr sz="1800" lang="en"/>
              <a:t>802.11n: 2.4GHz &amp; 5GHz @ from 54Mbps, to 300Mbps, now upto 600Mbps (not domestic yet), multi-antenna multi-frequency combo gives longer distance/higher barrier penetration</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y="0" x="0"/>
          <a:ext cy="0" cx="0"/>
          <a:chOff y="0" x="0"/>
          <a:chExt cy="0" cx="0"/>
        </a:xfrm>
      </p:grpSpPr>
      <p:sp>
        <p:nvSpPr>
          <p:cNvPr id="238" name="Shape 238"/>
          <p:cNvSpPr txBox="1"/>
          <p:nvPr>
            <p:ph idx="1" type="body"/>
          </p:nvPr>
        </p:nvSpPr>
        <p:spPr>
          <a:xfrm>
            <a:off y="1549945" x="900"/>
            <a:ext cy="5320799" cx="9142199"/>
          </a:xfrm>
          <a:prstGeom prst="rect">
            <a:avLst/>
          </a:prstGeom>
        </p:spPr>
        <p:txBody>
          <a:bodyPr bIns="91425" rIns="91425" lIns="91425" tIns="91425" anchor="t" anchorCtr="0">
            <a:noAutofit/>
          </a:bodyPr>
          <a:lstStyle/>
          <a:p>
            <a:pPr rtl="0" lvl="0">
              <a:buNone/>
            </a:pPr>
            <a:r>
              <a:rPr b="1" sz="1800" lang="en">
                <a:solidFill>
                  <a:srgbClr val="3C78D8"/>
                </a:solidFill>
              </a:rPr>
              <a:t>2.4GHz is cheap and commonly used, but it's better for wall penetrations, yet slower </a:t>
            </a:r>
            <a:r>
              <a:rPr sz="1800" lang="en"/>
              <a:t>(802.11b offers up to 54Mbps, average is much lower). Many household items operate on the same/similar 2.4GHz frequency ranges:</a:t>
            </a:r>
          </a:p>
          <a:p>
            <a:pPr rtl="0" lvl="0" indent="-342900" marL="457200">
              <a:buClr>
                <a:schemeClr val="dk1"/>
              </a:buClr>
              <a:buSzPct val="166666"/>
              <a:buFont typeface="Arial"/>
              <a:buChar char="•"/>
            </a:pPr>
            <a:r>
              <a:rPr sz="1800" lang="en"/>
              <a:t>Other access points/routers!</a:t>
            </a:r>
          </a:p>
          <a:p>
            <a:pPr rtl="0" lvl="0" indent="-342900" marL="457200">
              <a:buClr>
                <a:schemeClr val="dk1"/>
              </a:buClr>
              <a:buSzPct val="166666"/>
              <a:buFont typeface="Arial"/>
              <a:buChar char="•"/>
            </a:pPr>
            <a:r>
              <a:rPr sz="1800" lang="en"/>
              <a:t>Amature radio equipment</a:t>
            </a:r>
          </a:p>
          <a:p>
            <a:pPr rtl="0" lvl="0" indent="-342900" marL="457200">
              <a:buClr>
                <a:schemeClr val="dk1"/>
              </a:buClr>
              <a:buSzPct val="166666"/>
              <a:buFont typeface="Arial"/>
              <a:buChar char="•"/>
            </a:pPr>
            <a:r>
              <a:rPr sz="1800" lang="en"/>
              <a:t>Bluetooth</a:t>
            </a:r>
          </a:p>
          <a:p>
            <a:pPr rtl="0" lvl="0" indent="-342900" marL="457200">
              <a:buClr>
                <a:schemeClr val="dk1"/>
              </a:buClr>
              <a:buSzPct val="166666"/>
              <a:buFont typeface="Arial"/>
              <a:buChar char="•"/>
            </a:pPr>
            <a:r>
              <a:rPr sz="1800" lang="en"/>
              <a:t>Car alarms</a:t>
            </a:r>
          </a:p>
          <a:p>
            <a:pPr rtl="0" lvl="0" indent="-342900" marL="457200">
              <a:buClr>
                <a:schemeClr val="dk1"/>
              </a:buClr>
              <a:buSzPct val="166666"/>
              <a:buFont typeface="Arial"/>
              <a:buChar char="•"/>
            </a:pPr>
            <a:r>
              <a:rPr sz="1800" lang="en"/>
              <a:t>Garage door openers, drive-way gate controls</a:t>
            </a:r>
          </a:p>
          <a:p>
            <a:pPr rtl="0" lvl="0" indent="-342900" marL="457200">
              <a:buClr>
                <a:schemeClr val="dk1"/>
              </a:buClr>
              <a:buSzPct val="166666"/>
              <a:buFont typeface="Arial"/>
              <a:buChar char="•"/>
            </a:pPr>
            <a:r>
              <a:rPr sz="1800" lang="en"/>
              <a:t>Microwaves</a:t>
            </a:r>
          </a:p>
          <a:p>
            <a:pPr rtl="0" lvl="0" indent="-342900" marL="457200">
              <a:buClr>
                <a:schemeClr val="dk1"/>
              </a:buClr>
              <a:buSzPct val="166666"/>
              <a:buFont typeface="Arial"/>
              <a:buChar char="•"/>
            </a:pPr>
            <a:r>
              <a:rPr sz="1800" lang="en"/>
              <a:t>Non-SSID-broadcasting networks</a:t>
            </a:r>
          </a:p>
          <a:p>
            <a:pPr rtl="0" lvl="0" indent="-342900" marL="457200">
              <a:buClr>
                <a:schemeClr val="dk1"/>
              </a:buClr>
              <a:buSzPct val="166666"/>
              <a:buFont typeface="Arial"/>
              <a:buChar char="•"/>
            </a:pPr>
            <a:r>
              <a:rPr sz="1800" lang="en"/>
              <a:t>Walkie talkies &amp; Baby monitors</a:t>
            </a:r>
          </a:p>
        </p:txBody>
      </p:sp>
      <p:sp>
        <p:nvSpPr>
          <p:cNvPr id="239" name="Shape 239"/>
          <p:cNvSpPr txBox="1"/>
          <p:nvPr>
            <p:ph type="title"/>
          </p:nvPr>
        </p:nvSpPr>
        <p:spPr>
          <a:xfrm>
            <a:off y="9744" x="-13743"/>
            <a:ext cy="1540200" cx="9200999"/>
          </a:xfrm>
          <a:prstGeom prst="rect">
            <a:avLst/>
          </a:prstGeom>
        </p:spPr>
        <p:txBody>
          <a:bodyPr bIns="91425" rIns="91425" lIns="91425" tIns="91425" anchor="ctr" anchorCtr="0">
            <a:noAutofit/>
          </a:bodyPr>
          <a:lstStyle/>
          <a:p>
            <a:pPr algn="ctr">
              <a:buNone/>
            </a:pPr>
            <a:r>
              <a:rPr lang="en">
                <a:solidFill>
                  <a:srgbClr val="FFFFFF"/>
                </a:solidFill>
              </a:rPr>
              <a:t>Wireless Frequencies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y="0" x="0"/>
          <a:ext cy="0" cx="0"/>
          <a:chOff y="0" x="0"/>
          <a:chExt cy="0" cx="0"/>
        </a:xfrm>
      </p:grpSpPr>
      <p:sp>
        <p:nvSpPr>
          <p:cNvPr id="244" name="Shape 244"/>
          <p:cNvSpPr txBox="1"/>
          <p:nvPr>
            <p:ph type="title"/>
          </p:nvPr>
        </p:nvSpPr>
        <p:spPr>
          <a:xfrm>
            <a:off y="9744" x="-13743"/>
            <a:ext cy="1510800" cx="9186299"/>
          </a:xfrm>
          <a:prstGeom prst="rect">
            <a:avLst/>
          </a:prstGeom>
        </p:spPr>
        <p:txBody>
          <a:bodyPr bIns="91425" rIns="91425" lIns="91425" tIns="91425" anchor="ctr" anchorCtr="0">
            <a:noAutofit/>
          </a:bodyPr>
          <a:lstStyle/>
          <a:p>
            <a:pPr algn="ctr">
              <a:buNone/>
            </a:pPr>
            <a:r>
              <a:rPr lang="en"/>
              <a:t>Wireless Interference</a:t>
            </a:r>
          </a:p>
        </p:txBody>
      </p:sp>
      <p:sp>
        <p:nvSpPr>
          <p:cNvPr id="245" name="Shape 245"/>
          <p:cNvSpPr txBox="1"/>
          <p:nvPr>
            <p:ph idx="1" type="body"/>
          </p:nvPr>
        </p:nvSpPr>
        <p:spPr>
          <a:xfrm>
            <a:off y="1520544" x="15655"/>
            <a:ext cy="5335499" cx="9127500"/>
          </a:xfrm>
          <a:prstGeom prst="rect">
            <a:avLst/>
          </a:prstGeom>
        </p:spPr>
        <p:txBody>
          <a:bodyPr bIns="91425" rIns="91425" lIns="91425" tIns="91425" anchor="t" anchorCtr="0">
            <a:noAutofit/>
          </a:bodyPr>
          <a:lstStyle/>
          <a:p>
            <a:pPr rtl="0" lvl="0" indent="-342900" marL="457200">
              <a:buClr>
                <a:schemeClr val="dk1"/>
              </a:buClr>
              <a:buSzPct val="166666"/>
              <a:buFont typeface="Arial"/>
              <a:buChar char="•"/>
            </a:pPr>
            <a:r>
              <a:rPr sz="1800" lang="en"/>
              <a:t>
</a:t>
            </a:r>
            <a:r>
              <a:rPr b="1" sz="1800" lang="en">
                <a:solidFill>
                  <a:srgbClr val="3C78D8"/>
                </a:solidFill>
              </a:rPr>
              <a:t>Position within your premises in a central location</a:t>
            </a:r>
            <a:r>
              <a:rPr sz="1800" lang="en"/>
              <a:t>: Think about walls and their composite materials (sheet metal), and their obstructions, radiators, filing cabinets, metal shelves. Raise it off the floor.</a:t>
            </a:r>
          </a:p>
          <a:p>
            <a:pPr rtl="0" lvl="0" indent="-342900" marL="457200">
              <a:buClr>
                <a:schemeClr val="dk1"/>
              </a:buClr>
              <a:buSzPct val="166666"/>
              <a:buFont typeface="Arial"/>
              <a:buChar char="•"/>
            </a:pPr>
            <a:r>
              <a:rPr sz="1800" lang="en"/>
              <a:t>5GHz is a smaller wavelength and has more difficulties penetrating walls, </a:t>
            </a:r>
            <a:r>
              <a:rPr b="1" sz="1800" lang="en">
                <a:solidFill>
                  <a:srgbClr val="3C78D8"/>
                </a:solidFill>
              </a:rPr>
              <a:t>switch from 802.11n 5Ghz to 802.11n 2.4Ghz, or run mixed</a:t>
            </a:r>
          </a:p>
          <a:p>
            <a:pPr lvl="0" indent="-342900" marL="457200">
              <a:buClr>
                <a:schemeClr val="dk1"/>
              </a:buClr>
              <a:buSzPct val="166666"/>
              <a:buFont typeface="Arial"/>
              <a:buChar char="•"/>
            </a:pPr>
            <a:r>
              <a:rPr b="1" sz="1800" lang="en">
                <a:solidFill>
                  <a:srgbClr val="3C78D8"/>
                </a:solidFill>
              </a:rPr>
              <a:t>Point the antenna(s) up vertically</a:t>
            </a:r>
            <a:r>
              <a:rPr sz="1800" lang="en">
                <a:solidFill>
                  <a:srgbClr val="000000"/>
                </a:solidFill>
              </a:rPr>
              <a:t>: Vertical plane has greater coverage that horizontal</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y="0" x="0"/>
          <a:ext cy="0" cx="0"/>
          <a:chOff y="0" x="0"/>
          <a:chExt cy="0" cx="0"/>
        </a:xfrm>
      </p:grpSpPr>
      <p:sp>
        <p:nvSpPr>
          <p:cNvPr id="250" name="Shape 250"/>
          <p:cNvSpPr txBox="1"/>
          <p:nvPr>
            <p:ph type="title"/>
          </p:nvPr>
        </p:nvSpPr>
        <p:spPr>
          <a:xfrm>
            <a:off y="-4980" x="981"/>
            <a:ext cy="1554899" cx="9156899"/>
          </a:xfrm>
          <a:prstGeom prst="rect">
            <a:avLst/>
          </a:prstGeom>
        </p:spPr>
        <p:txBody>
          <a:bodyPr bIns="91425" rIns="91425" lIns="91425" tIns="91425" anchor="ctr" anchorCtr="0">
            <a:noAutofit/>
          </a:bodyPr>
          <a:lstStyle/>
          <a:p>
            <a:pPr algn="ctr">
              <a:buNone/>
            </a:pPr>
            <a:r>
              <a:rPr lang="en"/>
              <a:t>Wireless Channels</a:t>
            </a:r>
          </a:p>
        </p:txBody>
      </p:sp>
      <p:sp>
        <p:nvSpPr>
          <p:cNvPr id="251" name="Shape 251"/>
          <p:cNvSpPr txBox="1"/>
          <p:nvPr>
            <p:ph idx="1" type="body"/>
          </p:nvPr>
        </p:nvSpPr>
        <p:spPr>
          <a:xfrm>
            <a:off y="1549919" x="0"/>
            <a:ext cy="2620199" cx="4013400"/>
          </a:xfrm>
          <a:prstGeom prst="rect">
            <a:avLst/>
          </a:prstGeom>
        </p:spPr>
        <p:txBody>
          <a:bodyPr bIns="91425" rIns="91425" lIns="91425" tIns="91425" anchor="t" anchorCtr="0">
            <a:noAutofit/>
          </a:bodyPr>
          <a:lstStyle/>
          <a:p>
            <a:pPr rtl="0" lvl="0" indent="-342900" marL="457200">
              <a:buClr>
                <a:schemeClr val="dk1"/>
              </a:buClr>
              <a:buSzPct val="166666"/>
              <a:buFont typeface="Arial"/>
              <a:buChar char="•"/>
            </a:pPr>
            <a:r>
              <a:rPr b="1" sz="1800" lang="en">
                <a:solidFill>
                  <a:srgbClr val="3C78D8"/>
                </a:solidFill>
              </a:rPr>
              <a:t>
</a:t>
            </a:r>
            <a:r>
              <a:rPr b="1" sz="1800" lang="en">
                <a:solidFill>
                  <a:srgbClr val="3C78D8"/>
                </a:solidFill>
              </a:rPr>
              <a:t>Change wireless channel</a:t>
            </a:r>
            <a:r>
              <a:rPr sz="1800" lang="en"/>
              <a:t>: Check for overlapping channels, or simply jumpy around. </a:t>
            </a:r>
            <a:br>
              <a:rPr sz="1800" lang="en"/>
            </a:br>
            <a:br>
              <a:rPr sz="1800" lang="en"/>
            </a:br>
            <a:r>
              <a:rPr sz="1800" lang="en"/>
              <a:t>NOTE: These are not always fixed!</a:t>
            </a:r>
          </a:p>
          <a:p>
            <a:r>
              <a:t/>
            </a:r>
          </a:p>
        </p:txBody>
      </p:sp>
      <p:pic>
        <p:nvPicPr>
          <p:cNvPr id="252" name="Shape 252"/>
          <p:cNvPicPr preferRelativeResize="0"/>
          <p:nvPr/>
        </p:nvPicPr>
        <p:blipFill>
          <a:blip r:embed="rId3"/>
          <a:stretch>
            <a:fillRect/>
          </a:stretch>
        </p:blipFill>
        <p:spPr>
          <a:xfrm>
            <a:off y="1549919" x="3814080"/>
            <a:ext cy="4954860" cx="5329918"/>
          </a:xfrm>
          <a:prstGeom prst="rect">
            <a:avLst/>
          </a:prstGeom>
        </p:spPr>
      </p:pic>
      <p:sp>
        <p:nvSpPr>
          <p:cNvPr id="253" name="Shape 253"/>
          <p:cNvSpPr txBox="1"/>
          <p:nvPr/>
        </p:nvSpPr>
        <p:spPr>
          <a:xfrm>
            <a:off y="6372300" x="3432980"/>
            <a:ext cy="485699" cx="5724900"/>
          </a:xfrm>
          <a:prstGeom prst="rect">
            <a:avLst/>
          </a:prstGeom>
          <a:noFill/>
        </p:spPr>
        <p:txBody>
          <a:bodyPr bIns="91425" rIns="91425" lIns="91425" tIns="91425" anchor="ctr" anchorCtr="0">
            <a:noAutofit/>
          </a:bodyPr>
          <a:lstStyle/>
          <a:p>
            <a:pPr algn="ctr">
              <a:buNone/>
            </a:pPr>
            <a:r>
              <a:rPr lang="en"/>
              <a:t>Robbed from: </a:t>
            </a:r>
            <a:r>
              <a:rPr u="sng" lang="en">
                <a:solidFill>
                  <a:schemeClr val="hlink"/>
                </a:solidFill>
                <a:hlinkClick r:id="rId4"/>
              </a:rPr>
              <a:t>http://en.wikipedia.org/wiki/List_of_WLAN_channels</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y="0" x="0"/>
          <a:ext cy="0" cx="0"/>
          <a:chOff y="0" x="0"/>
          <a:chExt cy="0" cx="0"/>
        </a:xfrm>
      </p:grpSpPr>
      <p:sp>
        <p:nvSpPr>
          <p:cNvPr id="258" name="Shape 258"/>
          <p:cNvSpPr txBox="1"/>
          <p:nvPr>
            <p:ph type="title"/>
          </p:nvPr>
        </p:nvSpPr>
        <p:spPr>
          <a:xfrm>
            <a:off y="9744" x="981"/>
            <a:ext cy="1510800" cx="9171599"/>
          </a:xfrm>
          <a:prstGeom prst="rect">
            <a:avLst/>
          </a:prstGeom>
        </p:spPr>
        <p:txBody>
          <a:bodyPr bIns="91425" rIns="91425" lIns="91425" tIns="91425" anchor="ctr" anchorCtr="0">
            <a:noAutofit/>
          </a:bodyPr>
          <a:lstStyle/>
          <a:p>
            <a:pPr algn="ctr">
              <a:buNone/>
            </a:pPr>
            <a:r>
              <a:rPr lang="en"/>
              <a:t>Wifi Analyzer App</a:t>
            </a:r>
          </a:p>
        </p:txBody>
      </p:sp>
      <p:sp>
        <p:nvSpPr>
          <p:cNvPr id="259" name="Shape 259"/>
          <p:cNvSpPr txBox="1"/>
          <p:nvPr>
            <p:ph idx="1" type="body"/>
          </p:nvPr>
        </p:nvSpPr>
        <p:spPr>
          <a:xfrm>
            <a:off y="1541325" x="0"/>
            <a:ext cy="5306100" cx="3461700"/>
          </a:xfrm>
          <a:prstGeom prst="rect">
            <a:avLst/>
          </a:prstGeom>
        </p:spPr>
        <p:txBody>
          <a:bodyPr bIns="91425" rIns="91425" lIns="91425" tIns="91425" anchor="t" anchorCtr="0">
            <a:noAutofit/>
          </a:bodyPr>
          <a:lstStyle/>
          <a:p>
            <a:pPr rtl="0" lvl="0">
              <a:buNone/>
            </a:pPr>
            <a:br>
              <a:rPr sz="1800" lang="en"/>
            </a:br>
            <a:r>
              <a:rPr sz="1800" lang="en"/>
              <a:t>Free Android App:</a:t>
            </a:r>
          </a:p>
          <a:p>
            <a:pPr rtl="0" lvl="0" indent="-342900" marL="457200">
              <a:buClr>
                <a:schemeClr val="dk1"/>
              </a:buClr>
              <a:buSzPct val="166666"/>
              <a:buFont typeface="Arial"/>
              <a:buChar char="•"/>
            </a:pPr>
            <a:r>
              <a:rPr sz="1800" lang="en"/>
              <a:t>"Wifi Analyzer" by farproc</a:t>
            </a:r>
          </a:p>
          <a:p>
            <a:pPr lvl="0" indent="-342900" marL="457200">
              <a:buClr>
                <a:schemeClr val="dk1"/>
              </a:buClr>
              <a:buSzPct val="166666"/>
              <a:buFont typeface="Arial"/>
              <a:buChar char="•"/>
            </a:pPr>
            <a:r>
              <a:rPr sz="1800" lang="en">
                <a:solidFill>
                  <a:srgbClr val="000000"/>
                </a:solidFill>
              </a:rPr>
              <a:t>"</a:t>
            </a:r>
            <a:r>
              <a:rPr sz="1800" lang="en">
                <a:solidFill>
                  <a:srgbClr val="000000"/>
                </a:solidFill>
              </a:rPr>
              <a:t>Shows the Wi-Fi channels around you. Helps you to find a less crowded channel for your wireless router."</a:t>
            </a:r>
          </a:p>
        </p:txBody>
      </p:sp>
      <p:pic>
        <p:nvPicPr>
          <p:cNvPr id="260" name="Shape 260"/>
          <p:cNvPicPr preferRelativeResize="0"/>
          <p:nvPr/>
        </p:nvPicPr>
        <p:blipFill>
          <a:blip r:embed="rId3"/>
          <a:stretch>
            <a:fillRect/>
          </a:stretch>
        </p:blipFill>
        <p:spPr>
          <a:xfrm>
            <a:off y="1755975" x="3522525"/>
            <a:ext cy="4876800" cx="2743200"/>
          </a:xfrm>
          <a:prstGeom prst="rect">
            <a:avLst/>
          </a:prstGeom>
        </p:spPr>
      </p:pic>
      <p:pic>
        <p:nvPicPr>
          <p:cNvPr id="261" name="Shape 261"/>
          <p:cNvPicPr preferRelativeResize="0"/>
          <p:nvPr/>
        </p:nvPicPr>
        <p:blipFill>
          <a:blip r:embed="rId4"/>
          <a:stretch>
            <a:fillRect/>
          </a:stretch>
        </p:blipFill>
        <p:spPr>
          <a:xfrm>
            <a:off y="1755975" x="6338675"/>
            <a:ext cy="4876800" cx="2743200"/>
          </a:xfrm>
          <a:prstGeom prst="rect">
            <a:avLst/>
          </a:prstGeom>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y="0" x="0"/>
          <a:ext cy="0" cx="0"/>
          <a:chOff y="0" x="0"/>
          <a:chExt cy="0" cx="0"/>
        </a:xfrm>
      </p:grpSpPr>
      <p:sp>
        <p:nvSpPr>
          <p:cNvPr id="266" name="Shape 266"/>
          <p:cNvSpPr txBox="1"/>
          <p:nvPr>
            <p:ph type="title"/>
          </p:nvPr>
        </p:nvSpPr>
        <p:spPr>
          <a:xfrm>
            <a:off y="9744" x="15706"/>
            <a:ext cy="1525499" cx="9142199"/>
          </a:xfrm>
          <a:prstGeom prst="rect">
            <a:avLst/>
          </a:prstGeom>
        </p:spPr>
        <p:txBody>
          <a:bodyPr bIns="91425" rIns="91425" lIns="91425" tIns="91425" anchor="ctr" anchorCtr="0">
            <a:noAutofit/>
          </a:bodyPr>
          <a:lstStyle/>
          <a:p>
            <a:pPr algn="ctr">
              <a:buNone/>
            </a:pPr>
            <a:r>
              <a:rPr lang="en"/>
              <a:t>Wireless Vendors &amp; Hardware</a:t>
            </a:r>
          </a:p>
        </p:txBody>
      </p:sp>
      <p:sp>
        <p:nvSpPr>
          <p:cNvPr id="267" name="Shape 267"/>
          <p:cNvSpPr txBox="1"/>
          <p:nvPr>
            <p:ph idx="1" type="body"/>
          </p:nvPr>
        </p:nvSpPr>
        <p:spPr>
          <a:xfrm>
            <a:off y="1535244" x="900"/>
            <a:ext cy="5379600" cx="9142199"/>
          </a:xfrm>
          <a:prstGeom prst="rect">
            <a:avLst/>
          </a:prstGeom>
        </p:spPr>
        <p:txBody>
          <a:bodyPr bIns="91425" rIns="91425" lIns="91425" tIns="91425" anchor="t" anchorCtr="0">
            <a:noAutofit/>
          </a:bodyPr>
          <a:lstStyle/>
          <a:p>
            <a:pPr rtl="0" lvl="0" indent="-342900" marL="457200">
              <a:buClr>
                <a:schemeClr val="dk1"/>
              </a:buClr>
              <a:buSzPct val="166666"/>
              <a:buFont typeface="Arial"/>
              <a:buChar char="•"/>
            </a:pPr>
            <a:r>
              <a:rPr sz="1800" lang="en"/>
              <a:t>
</a:t>
            </a:r>
            <a:r>
              <a:rPr b="1" sz="1800" lang="en">
                <a:solidFill>
                  <a:srgbClr val="3C78D8"/>
                </a:solidFill>
              </a:rPr>
              <a:t>Reputable Vendors</a:t>
            </a:r>
            <a:r>
              <a:rPr sz="1800" lang="en">
                <a:solidFill>
                  <a:srgbClr val="000000"/>
                </a:solidFill>
              </a:rPr>
              <a:t>:</a:t>
            </a:r>
            <a:br>
              <a:rPr sz="1800" lang="en">
                <a:solidFill>
                  <a:srgbClr val="000000"/>
                </a:solidFill>
              </a:rPr>
            </a:br>
            <a:r>
              <a:rPr sz="1800" lang="en">
                <a:solidFill>
                  <a:srgbClr val="000000"/>
                </a:solidFill>
              </a:rPr>
              <a:t>Ubiquiti UniFi - </a:t>
            </a:r>
            <a:r>
              <a:rPr u="sng" sz="1800" lang="en">
                <a:solidFill>
                  <a:schemeClr val="hlink"/>
                </a:solidFill>
                <a:hlinkClick r:id="rId3"/>
              </a:rPr>
              <a:t>http://linitx.com/product/13542</a:t>
            </a:r>
            <a:r>
              <a:rPr sz="1800" lang="en">
                <a:solidFill>
                  <a:srgbClr val="000000"/>
                </a:solidFill>
              </a:rPr>
              <a:t>Technicolor TG582n - </a:t>
            </a:r>
            <a:r>
              <a:rPr u="sng" sz="1800" lang="en">
                <a:solidFill>
                  <a:schemeClr val="hlink"/>
                </a:solidFill>
                <a:hlinkClick r:id="rId4"/>
              </a:rPr>
              <a:t>http://www.technicolor.com/en/hi/digital-home/mediaaccess/dsl/wireless/adsl/technicolor-tg582n</a:t>
            </a:r>
            <a:br>
              <a:rPr sz="1800" lang="en"/>
            </a:br>
            <a:r>
              <a:rPr sz="1800" lang="en"/>
              <a:t>Routerboard products</a:t>
            </a:r>
          </a:p>
          <a:p>
            <a:pPr rtl="0" lvl="0" indent="-342900" marL="457200">
              <a:buClr>
                <a:schemeClr val="dk1"/>
              </a:buClr>
              <a:buSzPct val="166666"/>
              <a:buFont typeface="Arial"/>
              <a:buChar char="•"/>
            </a:pPr>
            <a:r>
              <a:rPr b="1" sz="1800" lang="en">
                <a:solidFill>
                  <a:srgbClr val="3C78D8"/>
                </a:solidFill>
              </a:rPr>
              <a:t>High gain</a:t>
            </a:r>
            <a:r>
              <a:rPr sz="1800" lang="en"/>
              <a:t> and directional antennas: </a:t>
            </a:r>
            <a:r>
              <a:rPr u="sng" sz="1800" lang="en">
                <a:solidFill>
                  <a:schemeClr val="hlink"/>
                </a:solidFill>
                <a:hlinkClick r:id="rId5"/>
              </a:rPr>
              <a:t>http://www.draytek.co.uk/products/aerials.html</a:t>
            </a:r>
          </a:p>
          <a:p>
            <a:pPr rtl="0" lvl="0" indent="-342900" marL="457200">
              <a:buClr>
                <a:schemeClr val="dk1"/>
              </a:buClr>
              <a:buSzPct val="166666"/>
              <a:buFont typeface="Arial"/>
              <a:buChar char="•"/>
            </a:pPr>
            <a:r>
              <a:rPr b="1" sz="1800" lang="en">
                <a:solidFill>
                  <a:srgbClr val="3C78D8"/>
                </a:solidFill>
              </a:rPr>
              <a:t>Update firmware</a:t>
            </a:r>
            <a:r>
              <a:rPr sz="1800" lang="en"/>
              <a:t> of router/access point</a:t>
            </a:r>
          </a:p>
          <a:p>
            <a:pPr lvl="0" indent="-342900" marL="457200">
              <a:buClr>
                <a:schemeClr val="dk1"/>
              </a:buClr>
              <a:buSzPct val="166666"/>
              <a:buFont typeface="Arial"/>
              <a:buChar char="•"/>
            </a:pPr>
            <a:r>
              <a:rPr b="1" sz="1800" lang="en">
                <a:solidFill>
                  <a:srgbClr val="3C78D8"/>
                </a:solidFill>
              </a:rPr>
              <a:t>Software update</a:t>
            </a:r>
            <a:r>
              <a:rPr sz="1800" lang="en"/>
              <a:t>: Update kernel, compile proprietary drivers, update wifi adapter firmware</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y="0" x="0"/>
          <a:ext cy="0" cx="0"/>
          <a:chOff y="0" x="0"/>
          <a:chExt cy="0" cx="0"/>
        </a:xfrm>
      </p:grpSpPr>
      <p:sp>
        <p:nvSpPr>
          <p:cNvPr id="272" name="Shape 272"/>
          <p:cNvSpPr txBox="1"/>
          <p:nvPr>
            <p:ph type="title"/>
          </p:nvPr>
        </p:nvSpPr>
        <p:spPr>
          <a:xfrm>
            <a:off y="17103" x="-21102"/>
            <a:ext cy="1510800" cx="9156600"/>
          </a:xfrm>
          <a:prstGeom prst="rect">
            <a:avLst/>
          </a:prstGeom>
        </p:spPr>
        <p:txBody>
          <a:bodyPr bIns="91425" rIns="91425" lIns="91425" tIns="91425" anchor="ctr" anchorCtr="0">
            <a:noAutofit/>
          </a:bodyPr>
          <a:lstStyle/>
          <a:p>
            <a:pPr algn="ctr">
              <a:buNone/>
            </a:pPr>
            <a:r>
              <a:rPr lang="en"/>
              <a:t>Wireless Summary</a:t>
            </a:r>
          </a:p>
        </p:txBody>
      </p:sp>
      <p:sp>
        <p:nvSpPr>
          <p:cNvPr id="273" name="Shape 273"/>
          <p:cNvSpPr txBox="1"/>
          <p:nvPr>
            <p:ph idx="1" type="body"/>
          </p:nvPr>
        </p:nvSpPr>
        <p:spPr>
          <a:xfrm>
            <a:off y="1527903" x="-13752"/>
            <a:ext cy="5335799" cx="9141900"/>
          </a:xfrm>
          <a:prstGeom prst="rect">
            <a:avLst/>
          </a:prstGeom>
        </p:spPr>
        <p:txBody>
          <a:bodyPr bIns="91425" rIns="91425" lIns="91425" tIns="91425" anchor="t" anchorCtr="0">
            <a:noAutofit/>
          </a:bodyPr>
          <a:lstStyle/>
          <a:p>
            <a:pPr rtl="0" lvl="0" indent="-342900" marL="457200">
              <a:buClr>
                <a:srgbClr val="3C78D8"/>
              </a:buClr>
              <a:buSzPct val="166666"/>
              <a:buFont typeface="Arial"/>
              <a:buChar char="•"/>
            </a:pPr>
            <a:r>
              <a:rPr b="1" sz="1800" lang="en">
                <a:solidFill>
                  <a:srgbClr val="3C78D8"/>
                </a:solidFill>
              </a:rPr>
              <a:t>
</a:t>
            </a:r>
            <a:r>
              <a:rPr b="1" sz="1800" lang="en">
                <a:solidFill>
                  <a:srgbClr val="3C78D8"/>
                </a:solidFill>
              </a:rPr>
              <a:t>Switch to 802.11n/2.4GHz &amp; 5GHz</a:t>
            </a:r>
          </a:p>
          <a:p>
            <a:pPr rtl="0" lvl="0" indent="-342900" marL="457200">
              <a:buClr>
                <a:srgbClr val="3C78D8"/>
              </a:buClr>
              <a:buSzPct val="166666"/>
              <a:buFont typeface="Arial"/>
              <a:buChar char="•"/>
            </a:pPr>
            <a:r>
              <a:rPr b="1" sz="1800" lang="en">
                <a:solidFill>
                  <a:srgbClr val="3C78D8"/>
                </a:solidFill>
              </a:rPr>
              <a:t>Adjust router positioning</a:t>
            </a:r>
          </a:p>
          <a:p>
            <a:pPr rtl="0" lvl="0" indent="-342900" marL="457200">
              <a:buClr>
                <a:srgbClr val="3C78D8"/>
              </a:buClr>
              <a:buSzPct val="166666"/>
              <a:buFont typeface="Arial"/>
              <a:buChar char="•"/>
            </a:pPr>
            <a:r>
              <a:rPr b="1" sz="1800" lang="en">
                <a:solidFill>
                  <a:srgbClr val="3C78D8"/>
                </a:solidFill>
              </a:rPr>
              <a:t>Check for interfering devices</a:t>
            </a:r>
          </a:p>
          <a:p>
            <a:pPr rtl="0" lvl="0" indent="-342900" marL="457200">
              <a:buClr>
                <a:srgbClr val="3C78D8"/>
              </a:buClr>
              <a:buSzPct val="166666"/>
              <a:buFont typeface="Arial"/>
              <a:buChar char="•"/>
            </a:pPr>
            <a:r>
              <a:rPr b="1" sz="1800" lang="en">
                <a:solidFill>
                  <a:srgbClr val="3C78D8"/>
                </a:solidFill>
              </a:rPr>
              <a:t>Change channels</a:t>
            </a:r>
          </a:p>
          <a:p>
            <a:pPr rtl="0" lvl="0" indent="-342900" marL="457200">
              <a:buClr>
                <a:srgbClr val="3C78D8"/>
              </a:buClr>
              <a:buSzPct val="166666"/>
              <a:buFont typeface="Arial"/>
              <a:buChar char="•"/>
            </a:pPr>
            <a:r>
              <a:rPr b="1" sz="1800" lang="en">
                <a:solidFill>
                  <a:srgbClr val="3C78D8"/>
                </a:solidFill>
              </a:rPr>
              <a:t>Use wireless extender</a:t>
            </a:r>
          </a:p>
          <a:p>
            <a:pPr rtl="0" lvl="0" indent="-342900" marL="457200">
              <a:buClr>
                <a:srgbClr val="3C78D8"/>
              </a:buClr>
              <a:buSzPct val="166666"/>
              <a:buFont typeface="Arial"/>
              <a:buChar char="•"/>
            </a:pPr>
            <a:r>
              <a:rPr b="1" sz="1800" lang="en">
                <a:solidFill>
                  <a:srgbClr val="3C78D8"/>
                </a:solidFill>
              </a:rPr>
              <a:t>Good hardware vendor</a:t>
            </a:r>
          </a:p>
          <a:p>
            <a:pPr rtl="0" lvl="0" indent="-342900" marL="457200">
              <a:buClr>
                <a:srgbClr val="3C78D8"/>
              </a:buClr>
              <a:buSzPct val="166666"/>
              <a:buFont typeface="Arial"/>
              <a:buChar char="•"/>
            </a:pPr>
            <a:r>
              <a:rPr b="1" sz="1800" lang="en">
                <a:solidFill>
                  <a:srgbClr val="3C78D8"/>
                </a:solidFill>
              </a:rPr>
              <a:t>Software updates</a:t>
            </a:r>
          </a:p>
          <a:p>
            <a:pPr rtl="0" lvl="0" indent="-342900" marL="457200">
              <a:buClr>
                <a:srgbClr val="3C78D8"/>
              </a:buClr>
              <a:buSzPct val="166666"/>
              <a:buFont typeface="Arial"/>
              <a:buChar char="•"/>
            </a:pPr>
            <a:r>
              <a:rPr b="1" sz="1800" lang="en">
                <a:solidFill>
                  <a:srgbClr val="3C78D8"/>
                </a:solidFill>
              </a:rPr>
              <a:t>Correct measurements (signal strength, throughput, delay)</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y="0" x="0"/>
          <a:ext cy="0" cx="0"/>
          <a:chOff y="0" x="0"/>
          <a:chExt cy="0" cx="0"/>
        </a:xfrm>
      </p:grpSpPr>
      <p:sp>
        <p:nvSpPr>
          <p:cNvPr id="278" name="Shape 278"/>
          <p:cNvSpPr txBox="1"/>
          <p:nvPr>
            <p:ph type="ctrTitle"/>
          </p:nvPr>
        </p:nvSpPr>
        <p:spPr>
          <a:xfrm>
            <a:off y="-18242" x="685800"/>
            <a:ext cy="4723499" cx="7772400"/>
          </a:xfrm>
          <a:prstGeom prst="rect">
            <a:avLst/>
          </a:prstGeom>
        </p:spPr>
        <p:txBody>
          <a:bodyPr bIns="91425" rIns="91425" lIns="91425" tIns="91425" anchor="ctr" anchorCtr="0">
            <a:noAutofit/>
          </a:bodyPr>
          <a:lstStyle/>
          <a:p>
            <a:pPr algn="ctr">
              <a:buNone/>
            </a:pPr>
            <a:r>
              <a:rPr lang="en"/>
              <a:t>Questions?</a:t>
            </a:r>
          </a:p>
        </p:txBody>
      </p:sp>
      <p:sp>
        <p:nvSpPr>
          <p:cNvPr id="279" name="Shape 279"/>
          <p:cNvSpPr txBox="1"/>
          <p:nvPr>
            <p:ph idx="1" type="subTitle"/>
          </p:nvPr>
        </p:nvSpPr>
        <p:spPr>
          <a:xfrm>
            <a:off y="5194435" x="685800"/>
            <a:ext cy="1231200" cx="7772400"/>
          </a:xfrm>
          <a:prstGeom prst="rect">
            <a:avLst/>
          </a:prstGeom>
        </p:spPr>
        <p:txBody>
          <a:bodyPr bIns="91425" rIns="91425" lIns="91425" tIns="91425" anchor="t" anchorCtr="0">
            <a:noAutofit/>
          </a:bodyPr>
          <a:lstStyle/>
          <a:p>
            <a:pPr algn="ctr" rtl="0" lvl="0">
              <a:buNone/>
            </a:pPr>
            <a:r>
              <a:rPr sz="2400" lang="en"/>
              <a:t>James Bensley</a:t>
            </a:r>
            <a:br>
              <a:rPr sz="2400" lang="en"/>
            </a:br>
            <a:r>
              <a:rPr sz="2400" lang="en"/>
              <a:t>jwbensley@gmail.com</a:t>
            </a:r>
          </a:p>
          <a:p>
            <a:pPr algn="ctr" rtl="0" lvl="0">
              <a:buNone/>
            </a:pPr>
            <a:r>
              <a:rPr sz="2400" lang="en"/>
              <a:t>hampshire@mailman.lug.org.uk</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y="0" x="0"/>
          <a:ext cy="0" cx="0"/>
          <a:chOff y="0" x="0"/>
          <a:chExt cy="0" cx="0"/>
        </a:xfrm>
      </p:grpSpPr>
      <p:sp>
        <p:nvSpPr>
          <p:cNvPr id="50" name="Shape 50"/>
          <p:cNvSpPr txBox="1"/>
          <p:nvPr/>
        </p:nvSpPr>
        <p:spPr>
          <a:xfrm>
            <a:off y="1566600" x="-16150"/>
            <a:ext cy="5343300" cx="9154500"/>
          </a:xfrm>
          <a:prstGeom prst="rect">
            <a:avLst/>
          </a:prstGeom>
          <a:noFill/>
        </p:spPr>
        <p:txBody>
          <a:bodyPr bIns="91425" rIns="91425" lIns="91425" tIns="91425" anchor="t" anchorCtr="0">
            <a:noAutofit/>
          </a:bodyPr>
          <a:lstStyle/>
          <a:p>
            <a:pPr rtl="0" lvl="0" indent="-342900" marL="457200">
              <a:buClr>
                <a:srgbClr val="000000"/>
              </a:buClr>
              <a:buSzPct val="166666"/>
              <a:buFont typeface="Arial"/>
              <a:buChar char="•"/>
            </a:pPr>
            <a:r>
              <a:rPr b="1" sz="1800" lang="en">
                <a:solidFill>
                  <a:srgbClr val="3C78D8"/>
                </a:solidFill>
              </a:rPr>
              <a:t>
</a:t>
            </a:r>
            <a:r>
              <a:rPr b="1" sz="1800" lang="en">
                <a:solidFill>
                  <a:srgbClr val="3C78D8"/>
                </a:solidFill>
              </a:rPr>
              <a:t>Narrow Band</a:t>
            </a:r>
            <a:r>
              <a:rPr sz="1800" lang="en"/>
              <a:t>:</a:t>
            </a:r>
            <a:br>
              <a:rPr sz="1800" lang="en"/>
            </a:br>
            <a:r>
              <a:rPr sz="1800" lang="en"/>
              <a:t>1991, March: Piped first UK dial-up Internet provider (ITU-T V.90/V.92). </a:t>
            </a:r>
            <a:br>
              <a:rPr sz="1800" lang="en"/>
            </a:br>
            <a:br>
              <a:rPr sz="1800" lang="en"/>
            </a:br>
            <a:r>
              <a:rPr sz="1800" lang="en"/>
              <a:t>Horrible dying cat noises, picking up the phone could disconnect the connection (pre MoH), billed like a telephone call (i.e. 2p per minute), roughly 5-7Kbps max download speeds. </a:t>
            </a:r>
            <a:r>
              <a:rPr b="1" sz="1800" lang="en">
                <a:solidFill>
                  <a:srgbClr val="3C78D8"/>
                </a:solidFill>
              </a:rPr>
              <a:t>300Hz to 3.4kHz.</a:t>
            </a:r>
          </a:p>
          <a:p>
            <a:r>
              <a:t/>
            </a:r>
          </a:p>
          <a:p>
            <a:pPr rtl="0" lvl="0" indent="-342900" marL="457200">
              <a:buClr>
                <a:srgbClr val="000000"/>
              </a:buClr>
              <a:buSzPct val="166666"/>
              <a:buFont typeface="Arial"/>
              <a:buChar char="•"/>
            </a:pPr>
            <a:r>
              <a:rPr b="1" sz="1800" lang="en">
                <a:solidFill>
                  <a:srgbClr val="3C78D8"/>
                </a:solidFill>
              </a:rPr>
              <a:t>Broadband</a:t>
            </a:r>
            <a:r>
              <a:rPr sz="1800" lang="en"/>
              <a:t>:</a:t>
            </a:r>
            <a:br>
              <a:rPr sz="1800" lang="en"/>
            </a:br>
            <a:r>
              <a:rPr sz="1800" lang="en"/>
              <a:t>2000-ish: BTW launch first ADSL offering (ADSL1/ADSL Max). Initial standardisations at </a:t>
            </a:r>
            <a:r>
              <a:rPr b="1" sz="1800" lang="en">
                <a:solidFill>
                  <a:srgbClr val="3C78D8"/>
                </a:solidFill>
              </a:rPr>
              <a:t>26kHz to 1,100kHz</a:t>
            </a:r>
            <a:r>
              <a:rPr sz="1800" lang="en"/>
              <a:t> (ANSI T1.413 Issue 2 and ITU G.992.1 (G.DMT) &amp; G.992.2 (G.Lite).</a:t>
            </a:r>
            <a:br>
              <a:rPr sz="1800" lang="en"/>
            </a:br>
            <a:br>
              <a:rPr sz="1800" lang="en"/>
            </a:br>
            <a:r>
              <a:rPr sz="1800" lang="en"/>
              <a:t>Achievable download speeds of up to 700-800Kbps, later developed into ADSL2/2+ ITU G.992.3 onwards, Upto 24Mbps download using frequencies up to </a:t>
            </a:r>
            <a:r>
              <a:rPr b="1" sz="1800" lang="en">
                <a:solidFill>
                  <a:srgbClr val="3C78D8"/>
                </a:solidFill>
              </a:rPr>
              <a:t>2.2MHz</a:t>
            </a:r>
          </a:p>
        </p:txBody>
      </p:sp>
      <p:sp>
        <p:nvSpPr>
          <p:cNvPr id="51" name="Shape 51"/>
          <p:cNvSpPr txBox="1"/>
          <p:nvPr>
            <p:ph type="title"/>
          </p:nvPr>
        </p:nvSpPr>
        <p:spPr>
          <a:xfrm>
            <a:off y="0" x="-58600"/>
            <a:ext cy="1566599" cx="9239399"/>
          </a:xfrm>
          <a:prstGeom prst="rect">
            <a:avLst/>
          </a:prstGeom>
        </p:spPr>
        <p:txBody>
          <a:bodyPr bIns="91425" rIns="91425" lIns="91425" tIns="91425" anchor="ctr" anchorCtr="0">
            <a:noAutofit/>
          </a:bodyPr>
          <a:lstStyle/>
          <a:p>
            <a:pPr algn="ctr" rtl="0" lvl="0">
              <a:buNone/>
            </a:pPr>
            <a:r>
              <a:rPr lang="en"/>
              <a:t>What Is Broadband?</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y="0" x="0"/>
          <a:ext cy="0" cx="0"/>
          <a:chOff y="0" x="0"/>
          <a:chExt cy="0" cx="0"/>
        </a:xfrm>
      </p:grpSpPr>
      <p:sp>
        <p:nvSpPr>
          <p:cNvPr id="56" name="Shape 56"/>
          <p:cNvSpPr txBox="1"/>
          <p:nvPr>
            <p:ph type="title"/>
          </p:nvPr>
        </p:nvSpPr>
        <p:spPr>
          <a:xfrm>
            <a:off y="0" x="1085"/>
            <a:ext cy="1533900" cx="9125400"/>
          </a:xfrm>
          <a:prstGeom prst="rect">
            <a:avLst/>
          </a:prstGeom>
        </p:spPr>
        <p:txBody>
          <a:bodyPr bIns="91425" rIns="91425" lIns="91425" tIns="91425" anchor="ctr" anchorCtr="0">
            <a:noAutofit/>
          </a:bodyPr>
          <a:lstStyle/>
          <a:p>
            <a:pPr algn="ctr">
              <a:buNone/>
            </a:pPr>
            <a:r>
              <a:rPr lang="en"/>
              <a:t>Broadband Frequencies</a:t>
            </a:r>
          </a:p>
        </p:txBody>
      </p:sp>
      <p:sp>
        <p:nvSpPr>
          <p:cNvPr id="57" name="Shape 57"/>
          <p:cNvSpPr txBox="1"/>
          <p:nvPr>
            <p:ph idx="1" type="body"/>
          </p:nvPr>
        </p:nvSpPr>
        <p:spPr>
          <a:xfrm>
            <a:off y="5851834" x="1239150"/>
            <a:ext cy="569399" cx="6665699"/>
          </a:xfrm>
          <a:prstGeom prst="rect">
            <a:avLst/>
          </a:prstGeom>
        </p:spPr>
        <p:txBody>
          <a:bodyPr bIns="91425" rIns="91425" lIns="91425" tIns="91425" anchor="t" anchorCtr="0">
            <a:noAutofit/>
          </a:bodyPr>
          <a:lstStyle/>
          <a:p>
            <a:pPr algn="ctr">
              <a:buNone/>
            </a:pPr>
            <a:r>
              <a:rPr sz="1800" lang="en"/>
              <a:t>Stolen from: </a:t>
            </a:r>
            <a:r>
              <a:rPr u="sng" sz="1800" lang="en">
                <a:solidFill>
                  <a:schemeClr val="hlink"/>
                </a:solidFill>
                <a:hlinkClick r:id="rId3"/>
              </a:rPr>
              <a:t>http://en.wikipedia.org/wiki/G.992.3</a:t>
            </a:r>
          </a:p>
        </p:txBody>
      </p:sp>
      <p:pic>
        <p:nvPicPr>
          <p:cNvPr id="58" name="Shape 58"/>
          <p:cNvPicPr preferRelativeResize="0"/>
          <p:nvPr/>
        </p:nvPicPr>
        <p:blipFill>
          <a:blip r:embed="rId4"/>
          <a:stretch>
            <a:fillRect/>
          </a:stretch>
        </p:blipFill>
        <p:spPr>
          <a:xfrm>
            <a:off y="1693277" x="313961"/>
            <a:ext cy="3890974" cx="8516076"/>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y="0" x="0"/>
          <a:ext cy="0" cx="0"/>
          <a:chOff y="0" x="0"/>
          <a:chExt cy="0" cx="0"/>
        </a:xfrm>
      </p:grpSpPr>
      <p:sp>
        <p:nvSpPr>
          <p:cNvPr id="63" name="Shape 63"/>
          <p:cNvSpPr txBox="1"/>
          <p:nvPr>
            <p:ph type="title"/>
          </p:nvPr>
        </p:nvSpPr>
        <p:spPr>
          <a:xfrm>
            <a:off y="-16300" x="9300"/>
            <a:ext cy="1517400" cx="9125400"/>
          </a:xfrm>
          <a:prstGeom prst="rect">
            <a:avLst/>
          </a:prstGeom>
        </p:spPr>
        <p:txBody>
          <a:bodyPr bIns="91425" rIns="91425" lIns="91425" tIns="91425" anchor="ctr" anchorCtr="0">
            <a:noAutofit/>
          </a:bodyPr>
          <a:lstStyle/>
          <a:p>
            <a:pPr algn="ctr" rtl="0" lvl="0">
              <a:buNone/>
            </a:pPr>
            <a:r>
              <a:rPr lang="en"/>
              <a:t>Home Broadband</a:t>
            </a:r>
          </a:p>
        </p:txBody>
      </p:sp>
      <p:sp>
        <p:nvSpPr>
          <p:cNvPr id="64" name="Shape 64"/>
          <p:cNvSpPr txBox="1"/>
          <p:nvPr>
            <p:ph idx="1" type="body"/>
          </p:nvPr>
        </p:nvSpPr>
        <p:spPr>
          <a:xfrm>
            <a:off y="1531510" x="0"/>
            <a:ext cy="2719799" cx="4580400"/>
          </a:xfrm>
          <a:prstGeom prst="rect">
            <a:avLst/>
          </a:prstGeom>
        </p:spPr>
        <p:txBody>
          <a:bodyPr bIns="91425" rIns="91425" lIns="91425" tIns="91425" anchor="t" anchorCtr="0">
            <a:noAutofit/>
          </a:bodyPr>
          <a:lstStyle/>
          <a:p>
            <a:pPr rtl="0" lvl="0">
              <a:buNone/>
            </a:pPr>
            <a:r>
              <a:rPr sz="1800" lang="en"/>
              <a:t>Who provides it?</a:t>
            </a:r>
          </a:p>
          <a:p>
            <a:pPr rtl="0" lvl="0" indent="-342900" marL="457200">
              <a:buClr>
                <a:schemeClr val="dk1"/>
              </a:buClr>
              <a:buSzPct val="166666"/>
              <a:buFont typeface="Arial"/>
              <a:buChar char="•"/>
            </a:pPr>
            <a:r>
              <a:rPr b="1" sz="1800" lang="en">
                <a:solidFill>
                  <a:srgbClr val="3C78D8"/>
                </a:solidFill>
              </a:rPr>
              <a:t>BT Direct </a:t>
            </a:r>
            <a:r>
              <a:rPr sz="1800" lang="en"/>
              <a:t>/ Kingston (KCOM) / VirginMedia (NTL) Cable</a:t>
            </a:r>
          </a:p>
          <a:p>
            <a:pPr rtl="0" lvl="0" indent="-342900" marL="457200">
              <a:buClr>
                <a:schemeClr val="dk1"/>
              </a:buClr>
              <a:buSzPct val="166666"/>
              <a:buFont typeface="Arial"/>
              <a:buChar char="•"/>
            </a:pPr>
            <a:r>
              <a:rPr b="1" sz="1800" lang="en">
                <a:solidFill>
                  <a:srgbClr val="3C78D8"/>
                </a:solidFill>
              </a:rPr>
              <a:t>BT Wholesale</a:t>
            </a:r>
            <a:r>
              <a:rPr sz="1800" lang="en"/>
              <a:t>: AAISP, Clara, Enta, Web Tapestry</a:t>
            </a:r>
          </a:p>
          <a:p>
            <a:pPr rtl="0" lvl="0" indent="-342900" marL="457200">
              <a:buClr>
                <a:schemeClr val="dk1"/>
              </a:buClr>
              <a:buSzPct val="166666"/>
              <a:buFont typeface="Arial"/>
              <a:buChar char="•"/>
            </a:pPr>
            <a:r>
              <a:rPr sz="1800" lang="en"/>
              <a:t>LLU Provider: O2/BE, Sky, TalkTalk, Virgin, Zen</a:t>
            </a:r>
          </a:p>
        </p:txBody>
      </p:sp>
      <p:sp>
        <p:nvSpPr>
          <p:cNvPr id="65" name="Shape 65"/>
          <p:cNvSpPr txBox="1"/>
          <p:nvPr>
            <p:ph idx="2" type="body"/>
          </p:nvPr>
        </p:nvSpPr>
        <p:spPr>
          <a:xfrm>
            <a:off y="1531500" x="4545946"/>
            <a:ext cy="2231100" cx="4596899"/>
          </a:xfrm>
          <a:prstGeom prst="rect">
            <a:avLst/>
          </a:prstGeom>
        </p:spPr>
        <p:txBody>
          <a:bodyPr bIns="91425" rIns="91425" lIns="91425" tIns="91425" anchor="t" anchorCtr="0">
            <a:noAutofit/>
          </a:bodyPr>
          <a:lstStyle/>
          <a:p>
            <a:pPr rtl="0" lvl="0">
              <a:buNone/>
            </a:pPr>
            <a:r>
              <a:rPr sz="1800" lang="en"/>
              <a:t>How is it delivered to us?</a:t>
            </a:r>
          </a:p>
          <a:p>
            <a:pPr rtl="0" lvl="0" indent="-342900" marL="457200">
              <a:buClr>
                <a:schemeClr val="dk1"/>
              </a:buClr>
              <a:buSzPct val="166666"/>
              <a:buFont typeface="Arial"/>
              <a:buChar char="•"/>
            </a:pPr>
            <a:r>
              <a:rPr sz="1800" lang="en"/>
              <a:t>Traditional copper technologies: </a:t>
            </a:r>
            <a:r>
              <a:rPr b="1" sz="1800" lang="en">
                <a:solidFill>
                  <a:srgbClr val="3C78D8"/>
                </a:solidFill>
              </a:rPr>
              <a:t>ADSL</a:t>
            </a:r>
            <a:r>
              <a:rPr sz="1800" lang="en"/>
              <a:t>, SDSL, VDSL</a:t>
            </a:r>
          </a:p>
          <a:p>
            <a:pPr rtl="0" lvl="0" indent="-342900" marL="457200">
              <a:buClr>
                <a:schemeClr val="dk1"/>
              </a:buClr>
              <a:buSzPct val="166666"/>
              <a:buFont typeface="Arial"/>
              <a:buChar char="•"/>
            </a:pPr>
            <a:r>
              <a:rPr sz="1800" lang="en"/>
              <a:t>Coax/Cable: DOCSIS</a:t>
            </a:r>
          </a:p>
          <a:p>
            <a:pPr rtl="0" lvl="0" indent="-342900" marL="457200">
              <a:buClr>
                <a:schemeClr val="dk1"/>
              </a:buClr>
              <a:buSzPct val="166666"/>
              <a:buFont typeface="Arial"/>
              <a:buChar char="•"/>
            </a:pPr>
            <a:r>
              <a:rPr sz="1800" lang="en"/>
              <a:t>TDM copper: ISDN2/30, PRI/BRI/E1</a:t>
            </a:r>
          </a:p>
        </p:txBody>
      </p:sp>
      <p:sp>
        <p:nvSpPr>
          <p:cNvPr id="66" name="Shape 66"/>
          <p:cNvSpPr txBox="1"/>
          <p:nvPr>
            <p:ph idx="3" type="body"/>
          </p:nvPr>
        </p:nvSpPr>
        <p:spPr>
          <a:xfrm>
            <a:off y="4008000" x="4565185"/>
            <a:ext cy="2849999" cx="4618499"/>
          </a:xfrm>
          <a:prstGeom prst="rect">
            <a:avLst/>
          </a:prstGeom>
        </p:spPr>
        <p:txBody>
          <a:bodyPr bIns="91425" rIns="91425" lIns="91425" tIns="91425" anchor="t" anchorCtr="0">
            <a:noAutofit/>
          </a:bodyPr>
          <a:lstStyle/>
          <a:p>
            <a:pPr rtl="0" lvl="0">
              <a:buNone/>
            </a:pPr>
            <a:r>
              <a:rPr sz="1800" lang="en"/>
              <a:t>Where does it come from?</a:t>
            </a:r>
          </a:p>
          <a:p>
            <a:pPr rtl="0" lvl="0" indent="-342900" marL="457200">
              <a:buClr>
                <a:schemeClr val="dk1"/>
              </a:buClr>
              <a:buSzPct val="166666"/>
              <a:buFont typeface="Arial"/>
              <a:buChar char="•"/>
            </a:pPr>
            <a:r>
              <a:rPr b="1" sz="1800" lang="en">
                <a:solidFill>
                  <a:srgbClr val="3C78D8"/>
                </a:solidFill>
              </a:rPr>
              <a:t>Telephony line</a:t>
            </a:r>
          </a:p>
          <a:p>
            <a:pPr rtl="0" lvl="0" indent="-342900" marL="457200">
              <a:buClr>
                <a:schemeClr val="dk1"/>
              </a:buClr>
              <a:buSzPct val="166666"/>
              <a:buFont typeface="Arial"/>
              <a:buChar char="•"/>
            </a:pPr>
            <a:r>
              <a:rPr sz="1800" lang="en"/>
              <a:t>WiMAX/Metro Wifi</a:t>
            </a:r>
          </a:p>
          <a:p>
            <a:pPr rtl="0" lvl="0" indent="-342900" marL="457200">
              <a:buClr>
                <a:schemeClr val="dk1"/>
              </a:buClr>
              <a:buSzPct val="166666"/>
              <a:buFont typeface="Arial"/>
              <a:buChar char="•"/>
            </a:pPr>
            <a:r>
              <a:rPr sz="1800" lang="en"/>
              <a:t>2G/3G/GPRS/HSDPA</a:t>
            </a:r>
          </a:p>
          <a:p>
            <a:pPr rtl="0" lvl="0" indent="-342900" marL="457200">
              <a:buClr>
                <a:schemeClr val="dk1"/>
              </a:buClr>
              <a:buSzPct val="166666"/>
              <a:buFont typeface="Arial"/>
              <a:buChar char="•"/>
            </a:pPr>
            <a:r>
              <a:rPr sz="1800" lang="en"/>
              <a:t>4G/LTE</a:t>
            </a:r>
          </a:p>
        </p:txBody>
      </p:sp>
      <p:pic>
        <p:nvPicPr>
          <p:cNvPr id="67" name="Shape 67"/>
          <p:cNvPicPr preferRelativeResize="0"/>
          <p:nvPr/>
        </p:nvPicPr>
        <p:blipFill>
          <a:blip r:embed="rId3"/>
          <a:stretch>
            <a:fillRect/>
          </a:stretch>
        </p:blipFill>
        <p:spPr>
          <a:xfrm>
            <a:off y="4142313" x="1116262"/>
            <a:ext cy="2715687" cx="1924351"/>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y="0" x="0"/>
          <a:ext cy="0" cx="0"/>
          <a:chOff y="0" x="0"/>
          <a:chExt cy="0" cx="0"/>
        </a:xfrm>
      </p:grpSpPr>
      <p:sp>
        <p:nvSpPr>
          <p:cNvPr id="72" name="Shape 72"/>
          <p:cNvSpPr txBox="1"/>
          <p:nvPr>
            <p:ph type="title"/>
          </p:nvPr>
        </p:nvSpPr>
        <p:spPr>
          <a:xfrm>
            <a:off y="-18588" x="1085"/>
            <a:ext cy="1533900" cx="9141599"/>
          </a:xfrm>
          <a:prstGeom prst="rect">
            <a:avLst/>
          </a:prstGeom>
        </p:spPr>
        <p:txBody>
          <a:bodyPr bIns="91425" rIns="91425" lIns="91425" tIns="91425" anchor="ctr" anchorCtr="0">
            <a:noAutofit/>
          </a:bodyPr>
          <a:lstStyle/>
          <a:p>
            <a:pPr algn="ctr">
              <a:buNone/>
            </a:pPr>
            <a:r>
              <a:rPr lang="en"/>
              <a:t>Why Broadband?</a:t>
            </a:r>
          </a:p>
        </p:txBody>
      </p:sp>
      <p:sp>
        <p:nvSpPr>
          <p:cNvPr id="73" name="Shape 73"/>
          <p:cNvSpPr txBox="1"/>
          <p:nvPr>
            <p:ph idx="1" type="body"/>
          </p:nvPr>
        </p:nvSpPr>
        <p:spPr>
          <a:xfrm>
            <a:off y="1515311" x="17285"/>
            <a:ext cy="5378999" cx="9109200"/>
          </a:xfrm>
          <a:prstGeom prst="rect">
            <a:avLst/>
          </a:prstGeom>
        </p:spPr>
        <p:txBody>
          <a:bodyPr bIns="91425" rIns="91425" lIns="91425" tIns="91425" anchor="t" anchorCtr="0">
            <a:noAutofit/>
          </a:bodyPr>
          <a:lstStyle/>
          <a:p>
            <a:pPr rtl="0" lvl="0">
              <a:buNone/>
            </a:pPr>
            <a:r>
              <a:rPr sz="1800" lang="en"/>
              <a:t>Home Internet usage is on the up:</a:t>
            </a:r>
          </a:p>
          <a:p>
            <a:pPr rtl="0" lvl="0" indent="-342900" marL="457200">
              <a:buClr>
                <a:schemeClr val="dk1"/>
              </a:buClr>
              <a:buSzPct val="166666"/>
              <a:buFont typeface="Arial"/>
              <a:buChar char="•"/>
            </a:pPr>
            <a:r>
              <a:rPr sz="1800" lang="en"/>
              <a:t>Triple play services: 1 Provider = Voice, Broadband, TV</a:t>
            </a:r>
          </a:p>
          <a:p>
            <a:r>
              <a:t/>
            </a:r>
          </a:p>
          <a:p>
            <a:pPr rtl="0" lvl="0" indent="-342900" marL="457200">
              <a:buClr>
                <a:schemeClr val="dk1"/>
              </a:buClr>
              <a:buSzPct val="166666"/>
              <a:buFont typeface="Arial"/>
              <a:buChar char="•"/>
            </a:pPr>
            <a:r>
              <a:rPr sz="1800" lang="en"/>
              <a:t>Netflix is now &gt;30% of all North American traffic, single largest Internet traffic source, slowly growing in the UK, Netflix UK &lt; BBC iPlayer &lt; 10% UK traffic</a:t>
            </a:r>
          </a:p>
          <a:p>
            <a:pPr rtl="0" lvl="0" indent="-342900" marL="457200">
              <a:buClr>
                <a:schemeClr val="dk1"/>
              </a:buClr>
              <a:buSzPct val="166666"/>
              <a:buFont typeface="Arial"/>
              <a:buChar char="•"/>
            </a:pPr>
            <a:r>
              <a:rPr sz="1800" lang="en"/>
              <a:t>YouTube &gt;20% all mobile Internet traffic in Europe. 1B page views per day (2009), 72 hours of video uploaded every minute (2012)</a:t>
            </a:r>
          </a:p>
          <a:p>
            <a:pPr rtl="0" lvl="0" indent="-342900" marL="457200">
              <a:buClr>
                <a:schemeClr val="dk1"/>
              </a:buClr>
              <a:buSzPct val="166666"/>
              <a:buFont typeface="Arial"/>
              <a:buChar char="•"/>
            </a:pPr>
            <a:r>
              <a:rPr sz="1800" lang="en"/>
              <a:t>Increase in HD audio/video stream: BBC iPlayer, 4oD, Netflix, Lovefilm. Olympics 2012 Akamai average stream rate of 1,200Kbps. 100m mens final peak traffic for the entire event at 873Gbps. Akamai served 9,300 years of video in two weeks.</a:t>
            </a:r>
          </a:p>
          <a:p>
            <a:pPr rtl="0" lvl="0" indent="-342900" marL="457200">
              <a:buClr>
                <a:schemeClr val="dk1"/>
              </a:buClr>
              <a:buSzPct val="166666"/>
              <a:buFont typeface="Arial"/>
              <a:buChar char="•"/>
            </a:pPr>
            <a:r>
              <a:rPr sz="1800" lang="en"/>
              <a:t>Increase in VoIP: SIP accounts for ~5% of all UK calls between Q3-Q4 2012</a:t>
            </a:r>
          </a:p>
          <a:p>
            <a:r>
              <a:t/>
            </a:r>
          </a:p>
          <a:p>
            <a:pPr lvl="0" indent="-342900" marL="457200">
              <a:buClr>
                <a:schemeClr val="dk1"/>
              </a:buClr>
              <a:buSzPct val="166666"/>
              <a:buFont typeface="Arial"/>
              <a:buChar char="•"/>
            </a:pPr>
            <a:r>
              <a:rPr sz="1800" lang="en"/>
              <a:t>LINX &gt;1.6Tbps peak traffic rate, AMS-IX &amp; DEC-IX &gt;2Tbps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y="0" x="0"/>
          <a:ext cy="0" cx="0"/>
          <a:chOff y="0" x="0"/>
          <a:chExt cy="0" cx="0"/>
        </a:xfrm>
      </p:grpSpPr>
      <p:sp>
        <p:nvSpPr>
          <p:cNvPr id="78" name="Shape 78"/>
          <p:cNvSpPr txBox="1"/>
          <p:nvPr>
            <p:ph type="ctrTitle"/>
          </p:nvPr>
        </p:nvSpPr>
        <p:spPr>
          <a:xfrm>
            <a:off y="-10117" x="9784"/>
            <a:ext cy="4698900" cx="9108000"/>
          </a:xfrm>
          <a:prstGeom prst="rect">
            <a:avLst/>
          </a:prstGeom>
        </p:spPr>
        <p:txBody>
          <a:bodyPr bIns="91425" rIns="91425" lIns="91425" tIns="91425" anchor="ctr" anchorCtr="0">
            <a:noAutofit/>
          </a:bodyPr>
          <a:lstStyle/>
          <a:p>
            <a:pPr algn="ctr" rtl="0" lvl="0">
              <a:buNone/>
            </a:pPr>
            <a:r>
              <a:rPr lang="en"/>
              <a:t>Measuring Improvement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y="0" x="0"/>
          <a:ext cy="0" cx="0"/>
          <a:chOff y="0" x="0"/>
          <a:chExt cy="0" cx="0"/>
        </a:xfrm>
      </p:grpSpPr>
      <p:sp>
        <p:nvSpPr>
          <p:cNvPr id="83" name="Shape 83"/>
          <p:cNvSpPr txBox="1"/>
          <p:nvPr>
            <p:ph type="title"/>
          </p:nvPr>
        </p:nvSpPr>
        <p:spPr>
          <a:xfrm>
            <a:off y="2378" x="-21102"/>
            <a:ext cy="1511100" cx="9200700"/>
          </a:xfrm>
          <a:prstGeom prst="rect">
            <a:avLst/>
          </a:prstGeom>
        </p:spPr>
        <p:txBody>
          <a:bodyPr bIns="91425" rIns="91425" lIns="91425" tIns="91425" anchor="ctr" anchorCtr="0">
            <a:noAutofit/>
          </a:bodyPr>
          <a:lstStyle/>
          <a:p>
            <a:pPr algn="ctr">
              <a:buNone/>
            </a:pPr>
            <a:r>
              <a:rPr lang="en"/>
              <a:t>Measuring Improvement</a:t>
            </a:r>
          </a:p>
        </p:txBody>
      </p:sp>
      <p:sp>
        <p:nvSpPr>
          <p:cNvPr id="84" name="Shape 84"/>
          <p:cNvSpPr txBox="1"/>
          <p:nvPr>
            <p:ph idx="1" type="body"/>
          </p:nvPr>
        </p:nvSpPr>
        <p:spPr>
          <a:xfrm>
            <a:off y="1519258" x="-6377"/>
            <a:ext cy="5335799" cx="9156600"/>
          </a:xfrm>
          <a:prstGeom prst="rect">
            <a:avLst/>
          </a:prstGeom>
        </p:spPr>
        <p:txBody>
          <a:bodyPr bIns="91425" rIns="91425" lIns="91425" tIns="91425" anchor="t" anchorCtr="0">
            <a:noAutofit/>
          </a:bodyPr>
          <a:lstStyle/>
          <a:p>
            <a:pPr rtl="0" lvl="0" indent="-342900" marL="457200">
              <a:buClr>
                <a:schemeClr val="dk1"/>
              </a:buClr>
              <a:buSzPct val="166666"/>
              <a:buFont typeface="Arial"/>
              <a:buChar char="•"/>
            </a:pPr>
            <a:r>
              <a:rPr b="1" sz="1800" lang="en">
                <a:solidFill>
                  <a:srgbClr val="3C78D8"/>
                </a:solidFill>
              </a:rPr>
              <a:t>
</a:t>
            </a:r>
            <a:r>
              <a:rPr b="1" sz="1800" lang="en">
                <a:solidFill>
                  <a:srgbClr val="3C78D8"/>
                </a:solidFill>
              </a:rPr>
              <a:t>Baseline</a:t>
            </a:r>
            <a:r>
              <a:rPr sz="1800" lang="en"/>
              <a:t>: If you don't take one, you can't truly benefit</a:t>
            </a:r>
            <a:br>
              <a:rPr sz="1800" lang="en"/>
            </a:br>
            <a:r>
              <a:rPr sz="1800" lang="en"/>
              <a:t>www.speedtest.net</a:t>
            </a:r>
            <a:br>
              <a:rPr sz="1800" lang="en"/>
            </a:br>
            <a:r>
              <a:rPr sz="1800" lang="en"/>
              <a:t>speedtest.vostron.net</a:t>
            </a:r>
            <a:br>
              <a:rPr sz="1800" lang="en"/>
            </a:br>
            <a:r>
              <a:rPr sz="1800" lang="en"/>
              <a:t>traceroute/mtr</a:t>
            </a:r>
            <a:br>
              <a:rPr sz="1800" lang="en"/>
            </a:br>
            <a:r>
              <a:rPr sz="1800" lang="en"/>
              <a:t>ping (icmp/udp)</a:t>
            </a:r>
          </a:p>
          <a:p>
            <a:pPr rtl="0" lvl="0" indent="-342900" marL="457200">
              <a:buClr>
                <a:schemeClr val="dk1"/>
              </a:buClr>
              <a:buSzPct val="166666"/>
              <a:buFont typeface="Arial"/>
              <a:buChar char="•"/>
            </a:pPr>
            <a:r>
              <a:rPr b="1" sz="1800" lang="en">
                <a:solidFill>
                  <a:srgbClr val="3C78D8"/>
                </a:solidFill>
              </a:rPr>
              <a:t>Look at your stats</a:t>
            </a:r>
            <a:r>
              <a:rPr sz="1800" lang="en"/>
              <a:t>: </a:t>
            </a:r>
            <a:r>
              <a:rPr u="sng" sz="1800" lang="en">
                <a:solidFill>
                  <a:schemeClr val="hlink"/>
                </a:solidFill>
                <a:hlinkClick r:id="rId3"/>
              </a:rPr>
              <a:t>http://www.kitz.co.uk/adsl/linestats_explanation.htm</a:t>
            </a:r>
            <a:r>
              <a:rPr b="1" sz="1800" lang="en">
                <a:solidFill>
                  <a:srgbClr val="3C78D8"/>
                </a:solidFill>
              </a:rPr>
              <a:t>sync rate/line rate</a:t>
            </a:r>
            <a:br>
              <a:rPr b="1" sz="1800" lang="en">
                <a:solidFill>
                  <a:srgbClr val="3C78D8"/>
                </a:solidFill>
              </a:rPr>
            </a:br>
            <a:r>
              <a:rPr b="1" sz="1800" lang="en">
                <a:solidFill>
                  <a:srgbClr val="3C78D8"/>
                </a:solidFill>
              </a:rPr>
              <a:t>attenuation</a:t>
            </a:r>
            <a:br>
              <a:rPr b="1" sz="1800" lang="en">
                <a:solidFill>
                  <a:srgbClr val="3C78D8"/>
                </a:solidFill>
              </a:rPr>
            </a:br>
            <a:r>
              <a:rPr b="1" sz="1800" lang="en">
                <a:solidFill>
                  <a:srgbClr val="3C78D8"/>
                </a:solidFill>
              </a:rPr>
              <a:t>signal-to-noise ration/SNR/noise margin</a:t>
            </a:r>
            <a:br>
              <a:rPr sz="1800" lang="en"/>
            </a:br>
            <a:r>
              <a:rPr sz="1800" lang="en"/>
              <a:t>receive/input power</a:t>
            </a:r>
            <a:br>
              <a:rPr sz="1800" lang="en"/>
            </a:br>
            <a:r>
              <a:rPr sz="1800" lang="en"/>
              <a:t>transmit/output power</a:t>
            </a:r>
          </a:p>
          <a:p>
            <a:pPr lvl="0" indent="-342900" marL="457200">
              <a:buClr>
                <a:schemeClr val="dk1"/>
              </a:buClr>
              <a:buSzPct val="166666"/>
              <a:buFont typeface="Arial"/>
              <a:buChar char="•"/>
            </a:pPr>
            <a:r>
              <a:rPr b="1" sz="1800" lang="en">
                <a:solidFill>
                  <a:srgbClr val="3C78D8"/>
                </a:solidFill>
              </a:rPr>
              <a:t>Monitoring</a:t>
            </a:r>
            <a:r>
              <a:rPr sz="1800" lang="en"/>
              <a:t>: SNMP stats using Cacti or similar</a:t>
            </a:r>
            <a:br>
              <a:rPr sz="1800" lang="en"/>
            </a:br>
            <a:r>
              <a:rPr sz="1800" lang="en"/>
              <a:t>snmwalk/snmget if you have to</a:t>
            </a:r>
            <a:br>
              <a:rPr sz="1800" lang="en"/>
            </a:br>
            <a:r>
              <a:rPr sz="1800" lang="en"/>
              <a:t>HTTP interface</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