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y="5670550" cx="10080625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7" roundtripDataSignature="AMtx7mj34AsiCcPaUIdIFeExwZD5DTX2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slide" Target="slides/slide42.xml"/><Relationship Id="rId23" Type="http://schemas.openxmlformats.org/officeDocument/2006/relationships/slide" Target="slides/slide19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customschemas.google.com/relationships/presentationmetadata" Target="meta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4611892e3_1_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4611892e3_1_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4611892e3_1_11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24611892e3_1_11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4611892e3_1_12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124611892e3_1_12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4611892e3_1_1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124611892e3_1_1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4611892e3_1_2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24611892e3_1_2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4611892e3_1_5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124611892e3_1_5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4611892e3_1_12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24611892e3_1_12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4611892e3_1_6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24611892e3_1_6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4611892e3_1_3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24611892e3_1_3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24611892e3_1_4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124611892e3_1_4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24611892e3_1_5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124611892e3_1_5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24611892e3_1_10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124611892e3_1_10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24611892e3_1_7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124611892e3_1_7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24611892e3_1_13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124611892e3_1_13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4611892e3_1_2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124611892e3_1_2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24611892e3_1_7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124611892e3_1_7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24611892e3_1_8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124611892e3_1_8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24611892e3_1_8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124611892e3_1_8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24611892e3_1_9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124611892e3_1_9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24611892e3_1_10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124611892e3_1_10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4611892e3_1_11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124611892e3_1_11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2487cd5e9d_0_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12487cd5e9d_0_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2487cd5e9d_0_1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12487cd5e9d_0_1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24611892e3_1_13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124611892e3_1_13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487cd5e9d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12487cd5e9d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4611892e3_1_1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124611892e3_1_1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4611892e3_1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4611892e3_1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/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18"/>
          <p:cNvSpPr txBox="1"/>
          <p:nvPr>
            <p:ph idx="1"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/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1" type="body"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9"/>
          <p:cNvSpPr txBox="1"/>
          <p:nvPr>
            <p:ph idx="2"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0"/>
          <p:cNvSpPr txBox="1"/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1"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0"/>
          <p:cNvSpPr txBox="1"/>
          <p:nvPr>
            <p:ph idx="2"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3"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4"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/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1"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2"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3"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4"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5"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6"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"/>
          <p:cNvSpPr txBox="1"/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2"/>
          <p:cNvSpPr txBox="1"/>
          <p:nvPr>
            <p:ph idx="1"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2"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/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idx="1"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/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"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2"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3"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/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1"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2"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3"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/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"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2"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3"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ris-live.ripe.net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pch.net/resources/Raw_Routing_Data/" TargetMode="External"/><Relationship Id="rId4" Type="http://schemas.openxmlformats.org/officeDocument/2006/relationships/hyperlink" Target="http://routeviews.org/" TargetMode="External"/><Relationship Id="rId5" Type="http://schemas.openxmlformats.org/officeDocument/2006/relationships/hyperlink" Target="https://www.ripe.net/analyse/internet-measurements/routing-information-service-ris/ris-raw-data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bgpkit.com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github.com/t2mune/mrtparse" TargetMode="External"/><Relationship Id="rId4" Type="http://schemas.openxmlformats.org/officeDocument/2006/relationships/hyperlink" Target="https://www.tweepy.org/" TargetMode="External"/><Relationship Id="rId5" Type="http://schemas.openxmlformats.org/officeDocument/2006/relationships/hyperlink" Target="https://github.com/gitpython-developers/GitPython" TargetMode="External"/><Relationship Id="rId6" Type="http://schemas.openxmlformats.org/officeDocument/2006/relationships/hyperlink" Target="https://github.com/peeringdb/peeringdb-py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twitter.com/bgp_shamer" TargetMode="External"/><Relationship Id="rId4" Type="http://schemas.openxmlformats.org/officeDocument/2006/relationships/hyperlink" Target="https://github.com/DFZ-Name-and-Shame/dnas_stat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/>
          <p:nvPr/>
        </p:nvSpPr>
        <p:spPr>
          <a:xfrm>
            <a:off x="463" y="1522475"/>
            <a:ext cx="10079700" cy="2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latin typeface="Arial"/>
                <a:ea typeface="Arial"/>
                <a:cs typeface="Arial"/>
                <a:sym typeface="Arial"/>
              </a:rPr>
              <a:t>How NOT to Monitor The Global DFZ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124611892e3_1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025" y="0"/>
            <a:ext cx="7628624" cy="567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latin typeface="Arial"/>
                <a:ea typeface="Arial"/>
                <a:cs typeface="Arial"/>
                <a:sym typeface="Arial"/>
              </a:rPr>
              <a:t>Overview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23639" lvl="0" marL="431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en-GB" sz="2400"/>
              <a:t>It’s a WIP, but I’ve already learned </a:t>
            </a:r>
            <a:r>
              <a:rPr lang="en-GB" sz="2400"/>
              <a:t>a lot</a:t>
            </a:r>
            <a:r>
              <a:rPr lang="en-GB" sz="2400"/>
              <a:t>…</a:t>
            </a:r>
            <a:endParaRPr sz="2400"/>
          </a:p>
          <a:p>
            <a:pPr indent="-29718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○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You need a DFZ data source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97180" lvl="1" marL="914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○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You need code to process the DFZ data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97180" lvl="1" marL="914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○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You need compute/storage to run code and s</a:t>
            </a:r>
            <a:r>
              <a:rPr lang="en-GB" sz="2400"/>
              <a:t>tore bytes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4611892e3_1_117"/>
          <p:cNvSpPr/>
          <p:nvPr/>
        </p:nvSpPr>
        <p:spPr>
          <a:xfrm>
            <a:off x="504000" y="22608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124611892e3_1_117"/>
          <p:cNvSpPr/>
          <p:nvPr/>
        </p:nvSpPr>
        <p:spPr>
          <a:xfrm>
            <a:off x="504000" y="925050"/>
            <a:ext cx="9071400" cy="46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1109" lvl="0" marL="431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Char char="●"/>
            </a:pPr>
            <a:r>
              <a:rPr b="0" i="0" lang="en-GB" sz="2300" u="none" cap="none" strike="noStrike">
                <a:latin typeface="Arial"/>
                <a:ea typeface="Arial"/>
                <a:cs typeface="Arial"/>
                <a:sym typeface="Arial"/>
              </a:rPr>
              <a:t>Setup a BGP peering and parse the BGP UPDATES</a:t>
            </a:r>
            <a:endParaRPr sz="2300"/>
          </a:p>
          <a:p>
            <a:pPr indent="-336340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Char char="−"/>
            </a:pPr>
            <a:r>
              <a:rPr lang="en-GB" sz="2300"/>
              <a:t>I’m too lazy to write a new parser </a:t>
            </a:r>
            <a:endParaRPr sz="2300"/>
          </a:p>
          <a:p>
            <a:pPr indent="-336340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Char char="−"/>
            </a:pPr>
            <a:r>
              <a:rPr lang="en-GB" sz="2300"/>
              <a:t>Existing libraries are poop</a:t>
            </a:r>
            <a:endParaRPr sz="2300"/>
          </a:p>
          <a:p>
            <a:pPr indent="-336340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Char char="−"/>
            </a:pPr>
            <a:r>
              <a:rPr lang="en-GB" sz="2300"/>
              <a:t>Realtime d</a:t>
            </a:r>
            <a:r>
              <a:rPr b="0" i="0" lang="en-GB" sz="2300" u="none" cap="none" strike="noStrike">
                <a:latin typeface="Arial"/>
                <a:ea typeface="Arial"/>
                <a:cs typeface="Arial"/>
                <a:sym typeface="Arial"/>
              </a:rPr>
              <a:t>ata is </a:t>
            </a:r>
            <a:r>
              <a:rPr lang="en-GB" sz="2300"/>
              <a:t>not resilient</a:t>
            </a:r>
            <a:r>
              <a:rPr lang="en-GB" sz="2300"/>
              <a:t> (</a:t>
            </a:r>
            <a:r>
              <a:rPr lang="en-GB" sz="1600"/>
              <a:t>self hosting / </a:t>
            </a:r>
            <a:r>
              <a:rPr lang="en-GB" sz="1600"/>
              <a:t>shoestring</a:t>
            </a:r>
            <a:r>
              <a:rPr lang="en-GB" sz="2300"/>
              <a:t>)</a:t>
            </a:r>
            <a:endParaRPr b="0" i="0" sz="2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401109" lvl="0" marL="431999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Char char="●"/>
            </a:pPr>
            <a:r>
              <a:rPr lang="en-GB" sz="2300"/>
              <a:t>Setup a BGP peering and use a JSON exporter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spcBef>
                <a:spcPts val="1134"/>
              </a:spcBef>
              <a:spcAft>
                <a:spcPts val="0"/>
              </a:spcAft>
              <a:buSzPts val="2300"/>
              <a:buFont typeface="Noto Sans Symbols"/>
              <a:buChar char="−"/>
            </a:pPr>
            <a:r>
              <a:rPr lang="en-GB" sz="2300">
                <a:solidFill>
                  <a:schemeClr val="dk1"/>
                </a:solidFill>
              </a:rPr>
              <a:t>Realtime data</a:t>
            </a:r>
            <a:endParaRPr sz="2300"/>
          </a:p>
          <a:p>
            <a:pPr indent="-401109" lvl="0" marL="431999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Char char="●"/>
            </a:pPr>
            <a:r>
              <a:rPr b="0" i="0" lang="en-GB" sz="2300" u="none" cap="none" strike="noStrike">
                <a:latin typeface="Arial"/>
                <a:ea typeface="Arial"/>
                <a:cs typeface="Arial"/>
                <a:sym typeface="Arial"/>
              </a:rPr>
              <a:t>RIS Live “fire-hose” API: </a:t>
            </a:r>
            <a:r>
              <a:rPr b="0" i="0" lang="en-GB" sz="23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https://ris-live.ripe.net/</a:t>
            </a:r>
            <a:r>
              <a:rPr lang="en-GB" sz="2300"/>
              <a:t> </a:t>
            </a:r>
            <a:endParaRPr sz="2300"/>
          </a:p>
          <a:p>
            <a:pPr indent="-374650" lvl="1" marL="914400" rtl="0" algn="l">
              <a:spcBef>
                <a:spcPts val="1134"/>
              </a:spcBef>
              <a:spcAft>
                <a:spcPts val="0"/>
              </a:spcAft>
              <a:buSzPts val="2300"/>
              <a:buFont typeface="Noto Sans Symbols"/>
              <a:buChar char="−"/>
            </a:pPr>
            <a:r>
              <a:rPr lang="en-GB" sz="2300">
                <a:solidFill>
                  <a:schemeClr val="dk1"/>
                </a:solidFill>
              </a:rPr>
              <a:t>Realtime data</a:t>
            </a:r>
            <a:endParaRPr sz="2300"/>
          </a:p>
          <a:p>
            <a:pPr indent="-401109" lvl="0" marL="431999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Noto Sans Symbols"/>
              <a:buChar char="●"/>
            </a:pPr>
            <a:r>
              <a:rPr lang="en-GB" sz="2300">
                <a:solidFill>
                  <a:schemeClr val="accent3"/>
                </a:solidFill>
              </a:rPr>
              <a:t>*** </a:t>
            </a:r>
            <a:r>
              <a:rPr lang="en-GB" sz="2300">
                <a:solidFill>
                  <a:schemeClr val="accent3"/>
                </a:solidFill>
              </a:rPr>
              <a:t>Use MRT dumps ***</a:t>
            </a:r>
            <a:endParaRPr sz="2300">
              <a:solidFill>
                <a:schemeClr val="accent3"/>
              </a:solidFill>
            </a:endParaRPr>
          </a:p>
          <a:p>
            <a:pPr indent="-374650" lvl="1" marL="914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Char char="−"/>
            </a:pPr>
            <a:r>
              <a:rPr lang="en-GB" sz="2300"/>
              <a:t>Parser</a:t>
            </a:r>
            <a:r>
              <a:rPr lang="en-GB" sz="2300"/>
              <a:t> libraries</a:t>
            </a:r>
            <a:r>
              <a:rPr lang="en-GB" sz="2300"/>
              <a:t> exist, </a:t>
            </a:r>
            <a:r>
              <a:rPr lang="en-GB" sz="2300"/>
              <a:t>asynchronous data consumption</a:t>
            </a:r>
            <a:endParaRPr b="0" i="0" sz="2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8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23639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RFC6396 </a:t>
            </a:r>
            <a:r>
              <a:rPr lang="en-GB" sz="2400"/>
              <a:t>“MRTs” </a:t>
            </a: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- Multi-Threaded Routing Toolkit (MRT) Routing Information Export Format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639" lvl="0" marL="431999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Encode routing data in a binary file using a TLV structure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Note: turns out, not parser friendly</a:t>
            </a:r>
            <a:endParaRPr sz="2400"/>
          </a:p>
          <a:p>
            <a:pPr indent="-323639" lvl="0" marL="432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Mainly used for BGP, also supports OSPFv2, OSPFv3, ISIS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0000" y="1756080"/>
            <a:ext cx="7105680" cy="292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/>
          <p:nvPr/>
        </p:nvSpPr>
        <p:spPr>
          <a:xfrm>
            <a:off x="504000" y="22608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0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407460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Type: TABLE_DUMP_V2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407460" lvl="0" marL="432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Subtypes: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689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−"/>
            </a:pPr>
            <a:r>
              <a:rPr b="0" i="0" lang="en-GB" sz="2400" u="none" cap="none">
                <a:latin typeface="Arial"/>
                <a:ea typeface="Arial"/>
                <a:cs typeface="Arial"/>
                <a:sym typeface="Arial"/>
              </a:rPr>
              <a:t>PEER_INDEX_TABLE</a:t>
            </a:r>
            <a:endParaRPr b="0" i="0" sz="2400" u="none" cap="none">
              <a:latin typeface="Arial"/>
              <a:ea typeface="Arial"/>
              <a:cs typeface="Arial"/>
              <a:sym typeface="Arial"/>
            </a:endParaRPr>
          </a:p>
          <a:p>
            <a:pPr indent="-342689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−"/>
            </a:pPr>
            <a:r>
              <a:rPr b="0" i="0" lang="en-GB" sz="2400" u="none" cap="none">
                <a:latin typeface="Arial"/>
                <a:ea typeface="Arial"/>
                <a:cs typeface="Arial"/>
                <a:sym typeface="Arial"/>
              </a:rPr>
              <a:t>RIB_IPV[4|6]_[UNICAST|MULTICAST]</a:t>
            </a:r>
            <a:endParaRPr b="0" i="0" sz="2400" u="none" cap="none">
              <a:latin typeface="Arial"/>
              <a:ea typeface="Arial"/>
              <a:cs typeface="Arial"/>
              <a:sym typeface="Arial"/>
            </a:endParaRPr>
          </a:p>
          <a:p>
            <a:pPr indent="-342689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−"/>
            </a:pPr>
            <a:r>
              <a:rPr b="0" i="0" lang="en-GB" sz="2400" u="none" cap="none">
                <a:latin typeface="Arial"/>
                <a:ea typeface="Arial"/>
                <a:cs typeface="Arial"/>
                <a:sym typeface="Arial"/>
              </a:rPr>
              <a:t>RIB_GENERIC</a:t>
            </a:r>
            <a:endParaRPr b="0" i="0" sz="2400" u="non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/>
          <p:nvPr/>
        </p:nvSpPr>
        <p:spPr>
          <a:xfrm>
            <a:off x="504000" y="157705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1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426662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Type: BGP4MP_ET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426662" lvl="0" marL="432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Subtypes: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80027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−"/>
            </a:pPr>
            <a:r>
              <a:rPr b="0" i="0" lang="en-GB" sz="2400" u="none" cap="none">
                <a:latin typeface="Arial"/>
                <a:ea typeface="Arial"/>
                <a:cs typeface="Arial"/>
                <a:sym typeface="Arial"/>
              </a:rPr>
              <a:t>BGP4MP_STATE_CHANGE</a:t>
            </a:r>
            <a:endParaRPr b="0" i="0" sz="2400" u="none" cap="none">
              <a:latin typeface="Arial"/>
              <a:ea typeface="Arial"/>
              <a:cs typeface="Arial"/>
              <a:sym typeface="Arial"/>
            </a:endParaRPr>
          </a:p>
          <a:p>
            <a:pPr indent="-380027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−"/>
            </a:pPr>
            <a:r>
              <a:rPr lang="en-GB" sz="2400">
                <a:solidFill>
                  <a:schemeClr val="accent3"/>
                </a:solidFill>
              </a:rPr>
              <a:t>*** </a:t>
            </a:r>
            <a:r>
              <a:rPr b="0" i="0" lang="en-GB" sz="2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BGP4MP_MESSAGE</a:t>
            </a:r>
            <a:r>
              <a:rPr lang="en-GB" sz="2400">
                <a:solidFill>
                  <a:schemeClr val="accent3"/>
                </a:solidFill>
              </a:rPr>
              <a:t> ***</a:t>
            </a:r>
            <a:endParaRPr b="0" i="0" sz="2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027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−"/>
            </a:pPr>
            <a:r>
              <a:rPr lang="en-GB" sz="2400">
                <a:solidFill>
                  <a:schemeClr val="accent3"/>
                </a:solidFill>
              </a:rPr>
              <a:t>*** </a:t>
            </a:r>
            <a:r>
              <a:rPr b="0" i="0" lang="en-GB" sz="2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BGP4MP_MESSAGE_AS4</a:t>
            </a:r>
            <a:r>
              <a:rPr lang="en-GB" sz="2400">
                <a:solidFill>
                  <a:schemeClr val="accent3"/>
                </a:solidFill>
              </a:rPr>
              <a:t> ***</a:t>
            </a:r>
            <a:endParaRPr b="0" i="0" sz="2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027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−"/>
            </a:pPr>
            <a:r>
              <a:rPr b="0" i="0" lang="en-GB" sz="2400" u="none" cap="none">
                <a:latin typeface="Arial"/>
                <a:ea typeface="Arial"/>
                <a:cs typeface="Arial"/>
                <a:sym typeface="Arial"/>
              </a:rPr>
              <a:t>BGP4MP_STATE_CHANGE_AS4</a:t>
            </a:r>
            <a:endParaRPr b="0" i="0" sz="2400" u="none" cap="none">
              <a:latin typeface="Arial"/>
              <a:ea typeface="Arial"/>
              <a:cs typeface="Arial"/>
              <a:sym typeface="Arial"/>
            </a:endParaRPr>
          </a:p>
          <a:p>
            <a:pPr indent="-380027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−"/>
            </a:pPr>
            <a:r>
              <a:rPr b="0" i="0" lang="en-GB" sz="2400" u="none" cap="none">
                <a:latin typeface="Arial"/>
                <a:ea typeface="Arial"/>
                <a:cs typeface="Arial"/>
                <a:sym typeface="Arial"/>
              </a:rPr>
              <a:t>BGP4MP_MESSAGE_LOCAL</a:t>
            </a:r>
            <a:endParaRPr b="0" i="0" sz="2400" u="none" cap="none">
              <a:latin typeface="Arial"/>
              <a:ea typeface="Arial"/>
              <a:cs typeface="Arial"/>
              <a:sym typeface="Arial"/>
            </a:endParaRPr>
          </a:p>
          <a:p>
            <a:pPr indent="-380027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−"/>
            </a:pPr>
            <a:r>
              <a:rPr b="0" i="0" lang="en-GB" sz="2400" u="none" cap="none">
                <a:latin typeface="Arial"/>
                <a:ea typeface="Arial"/>
                <a:cs typeface="Arial"/>
                <a:sym typeface="Arial"/>
              </a:rPr>
              <a:t>BGP4MP_MESSAGE_AS4_LOCAL</a:t>
            </a:r>
            <a:endParaRPr b="0" i="0" sz="2400" u="non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407460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Public MRT archives in </a:t>
            </a:r>
            <a:r>
              <a:rPr lang="en-GB" sz="2400"/>
              <a:t>descending</a:t>
            </a:r>
            <a:r>
              <a:rPr lang="en-GB" sz="2400"/>
              <a:t> </a:t>
            </a: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order of shitness: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690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−"/>
            </a:pPr>
            <a:r>
              <a:rPr lang="en-GB" sz="2400">
                <a:solidFill>
                  <a:schemeClr val="dk1"/>
                </a:solidFill>
              </a:rPr>
              <a:t>PCH </a:t>
            </a:r>
            <a:r>
              <a:rPr lang="en-GB" sz="2400" u="sng">
                <a:solidFill>
                  <a:schemeClr val="hlink"/>
                </a:solidFill>
                <a:hlinkClick r:id="rId3"/>
              </a:rPr>
              <a:t>Raw Routing Data</a:t>
            </a:r>
            <a:r>
              <a:rPr lang="en-GB" sz="2400"/>
              <a:t> - total shite</a:t>
            </a:r>
            <a:endParaRPr sz="2400"/>
          </a:p>
          <a:p>
            <a:pPr indent="-381000" lvl="1" marL="914400" rtl="0" algn="l">
              <a:spcBef>
                <a:spcPts val="1134"/>
              </a:spcBef>
              <a:spcAft>
                <a:spcPts val="0"/>
              </a:spcAft>
              <a:buSzPts val="2400"/>
              <a:buFont typeface="Noto Sans Symbols"/>
              <a:buChar char="−"/>
            </a:pPr>
            <a:r>
              <a:rPr lang="en-GB" sz="2400">
                <a:solidFill>
                  <a:schemeClr val="dk1"/>
                </a:solidFill>
              </a:rPr>
              <a:t>RouteViews </a:t>
            </a:r>
            <a:r>
              <a:rPr lang="en-GB" sz="2400" u="sng">
                <a:solidFill>
                  <a:schemeClr val="hlink"/>
                </a:solidFill>
                <a:hlinkClick r:id="rId4"/>
              </a:rPr>
              <a:t>MRT Archive</a:t>
            </a:r>
            <a:r>
              <a:rPr lang="en-GB" sz="2400"/>
              <a:t> - middle shite</a:t>
            </a:r>
            <a:endParaRPr sz="2400"/>
          </a:p>
          <a:p>
            <a:pPr indent="-342690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−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RIPE RIS </a:t>
            </a:r>
            <a:r>
              <a:rPr b="0" i="0" lang="en-GB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Raw Data</a:t>
            </a:r>
            <a:r>
              <a:rPr lang="en-GB" sz="2400"/>
              <a:t> - a “little bit” shit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4611892e3_1_122"/>
          <p:cNvSpPr/>
          <p:nvPr/>
        </p:nvSpPr>
        <p:spPr>
          <a:xfrm>
            <a:off x="504000" y="22608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124611892e3_1_122"/>
          <p:cNvSpPr/>
          <p:nvPr/>
        </p:nvSpPr>
        <p:spPr>
          <a:xfrm>
            <a:off x="504000" y="1326600"/>
            <a:ext cx="90714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1134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lang="en-GB" sz="2400">
                <a:solidFill>
                  <a:schemeClr val="dk1"/>
                </a:solidFill>
              </a:rPr>
              <a:t>Note: these MRT archives are all from IXPs</a:t>
            </a:r>
            <a:endParaRPr sz="2400"/>
          </a:p>
        </p:txBody>
      </p:sp>
      <p:pic>
        <p:nvPicPr>
          <p:cNvPr id="167" name="Google Shape;167;g124611892e3_1_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8587" y="2054925"/>
            <a:ext cx="6063450" cy="35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latin typeface="Arial"/>
                <a:ea typeface="Arial"/>
                <a:cs typeface="Arial"/>
                <a:sym typeface="Arial"/>
              </a:rPr>
              <a:t>Overview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23639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Christmas, I’ve got two weeks off work, loads of wine and food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639" lvl="0" marL="4320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I’m feeling “cody”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000" y="2340000"/>
            <a:ext cx="8084160" cy="333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4611892e3_1_16"/>
          <p:cNvSpPr/>
          <p:nvPr/>
        </p:nvSpPr>
        <p:spPr>
          <a:xfrm>
            <a:off x="504000" y="22608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124611892e3_1_16"/>
          <p:cNvSpPr/>
          <p:nvPr/>
        </p:nvSpPr>
        <p:spPr>
          <a:xfrm>
            <a:off x="504000" y="1326600"/>
            <a:ext cx="90714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7459" lvl="0" marL="431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lang="en-GB" sz="2400"/>
              <a:t>Turns out - MRT files contain a lot of poop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690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−"/>
            </a:pPr>
            <a:r>
              <a:rPr lang="en-GB" sz="2400"/>
              <a:t>All message types (BGP OPEN, BGP KEEPALIVE etc.)</a:t>
            </a:r>
            <a:endParaRPr sz="2400"/>
          </a:p>
          <a:p>
            <a:pPr indent="-342690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ts val="2400"/>
              <a:buChar char="−"/>
            </a:pPr>
            <a:r>
              <a:rPr lang="en-GB" sz="2400"/>
              <a:t>BGP state changes</a:t>
            </a:r>
            <a:endParaRPr sz="2400"/>
          </a:p>
          <a:p>
            <a:pPr indent="-342690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ts val="2400"/>
              <a:buChar char="−"/>
            </a:pPr>
            <a:r>
              <a:rPr lang="en-GB" sz="2400"/>
              <a:t>Empty BGP UPDATES</a:t>
            </a:r>
            <a:endParaRPr sz="2400"/>
          </a:p>
          <a:p>
            <a:pPr indent="-342690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ts val="2400"/>
              <a:buChar char="−"/>
            </a:pPr>
            <a:r>
              <a:rPr lang="en-GB" sz="2400">
                <a:solidFill>
                  <a:schemeClr val="dk1"/>
                </a:solidFill>
              </a:rPr>
              <a:t>Some UPDATEs have no list of withdrawn routes</a:t>
            </a:r>
            <a:endParaRPr sz="2400"/>
          </a:p>
          <a:p>
            <a:pPr indent="-342690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ts val="2400"/>
              <a:buChar char="−"/>
            </a:pPr>
            <a:r>
              <a:rPr lang="en-GB" sz="2400"/>
              <a:t>Some UPDATEs have an empty list of withdrawn routes</a:t>
            </a:r>
            <a:endParaRPr sz="2400"/>
          </a:p>
          <a:p>
            <a:pPr indent="-342690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ts val="2400"/>
              <a:buChar char="−"/>
            </a:pPr>
            <a:r>
              <a:rPr lang="en-GB" sz="2400"/>
              <a:t>BGP is IPv4 biased -&gt; v6 NLRIs are MP_REACH_NLRIs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4611892e3_1_21"/>
          <p:cNvSpPr/>
          <p:nvPr/>
        </p:nvSpPr>
        <p:spPr>
          <a:xfrm>
            <a:off x="504000" y="22608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124611892e3_1_21"/>
          <p:cNvSpPr/>
          <p:nvPr/>
        </p:nvSpPr>
        <p:spPr>
          <a:xfrm>
            <a:off x="504000" y="1326600"/>
            <a:ext cx="90714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7459" lvl="0" marL="431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lang="en-GB" sz="2400"/>
              <a:t>In summary: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−"/>
            </a:pPr>
            <a:r>
              <a:rPr lang="en-GB" sz="2400"/>
              <a:t>Public MRT archives are “OK” but they are all IXPs, no Tier 1 / Tier 2 transits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−"/>
            </a:pPr>
            <a:r>
              <a:rPr lang="en-GB" sz="2400"/>
              <a:t>MRTs contain their own poop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−"/>
            </a:pPr>
            <a:r>
              <a:rPr lang="en-GB" sz="2400"/>
              <a:t>Poor availability of MRT parsing libraries</a:t>
            </a:r>
            <a:br>
              <a:rPr lang="en-GB" sz="2400"/>
            </a:br>
            <a:r>
              <a:rPr lang="en-GB" sz="2400"/>
              <a:t>(</a:t>
            </a:r>
            <a:r>
              <a:rPr lang="en-GB" sz="2400" u="sng">
                <a:solidFill>
                  <a:schemeClr val="hlink"/>
                </a:solidFill>
                <a:hlinkClick r:id="rId3"/>
              </a:rPr>
              <a:t>https://bgpkit.com/</a:t>
            </a:r>
            <a:r>
              <a:rPr lang="en-GB" sz="2400"/>
              <a:t> is coming to the rescue!)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4611892e3_1_56"/>
          <p:cNvSpPr/>
          <p:nvPr/>
        </p:nvSpPr>
        <p:spPr>
          <a:xfrm>
            <a:off x="504000" y="22608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Code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4611892e3_1_128"/>
          <p:cNvSpPr/>
          <p:nvPr/>
        </p:nvSpPr>
        <p:spPr>
          <a:xfrm>
            <a:off x="504000" y="22608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Code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124611892e3_1_128"/>
          <p:cNvSpPr/>
          <p:nvPr/>
        </p:nvSpPr>
        <p:spPr>
          <a:xfrm>
            <a:off x="504000" y="1326600"/>
            <a:ext cx="90714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7459" lvl="0" marL="431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lang="en-GB" sz="2400"/>
              <a:t>Short term: I thought, I “only” need to parse a few MRT files, generate some basic stats, and then Tweet about them</a:t>
            </a:r>
            <a:endParaRPr sz="2400"/>
          </a:p>
          <a:p>
            <a:pPr indent="-407459" lvl="0" marL="431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lang="en-GB" sz="2400"/>
              <a:t>Long term: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−"/>
            </a:pPr>
            <a:r>
              <a:rPr lang="en-GB" sz="2400"/>
              <a:t>Tag offending networks in Tweets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−"/>
            </a:pPr>
            <a:r>
              <a:rPr lang="en-GB" sz="2400">
                <a:solidFill>
                  <a:schemeClr val="dk1"/>
                </a:solidFill>
              </a:rPr>
              <a:t>Send email to peeringDB contacts “yoo is teh b0g0n”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4611892e3_1_62"/>
          <p:cNvSpPr/>
          <p:nvPr/>
        </p:nvSpPr>
        <p:spPr>
          <a:xfrm>
            <a:off x="504000" y="22608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Code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124611892e3_1_62"/>
          <p:cNvSpPr/>
          <p:nvPr/>
        </p:nvSpPr>
        <p:spPr>
          <a:xfrm>
            <a:off x="504000" y="1326600"/>
            <a:ext cx="90714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●"/>
            </a:pPr>
            <a:r>
              <a:rPr lang="en-GB" sz="2400">
                <a:solidFill>
                  <a:schemeClr val="dk1"/>
                </a:solidFill>
              </a:rPr>
              <a:t>Why not write this in Python?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−"/>
            </a:pPr>
            <a:r>
              <a:rPr lang="en-GB" sz="2400" u="sng">
                <a:solidFill>
                  <a:schemeClr val="hlink"/>
                </a:solidFill>
                <a:hlinkClick r:id="rId3"/>
              </a:rPr>
              <a:t>mrtparse module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−"/>
            </a:pPr>
            <a:r>
              <a:rPr lang="en-GB" sz="2400" u="sng">
                <a:solidFill>
                  <a:schemeClr val="hlink"/>
                </a:solidFill>
                <a:hlinkClick r:id="rId4"/>
              </a:rPr>
              <a:t>tweepy module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−"/>
            </a:pPr>
            <a:r>
              <a:rPr lang="en-GB" sz="2400" u="sng">
                <a:solidFill>
                  <a:schemeClr val="hlink"/>
                </a:solidFill>
                <a:hlinkClick r:id="rId5"/>
              </a:rPr>
              <a:t>Github module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−"/>
            </a:pPr>
            <a:r>
              <a:rPr lang="en-GB" sz="2400" u="sng">
                <a:solidFill>
                  <a:schemeClr val="hlink"/>
                </a:solidFill>
                <a:hlinkClick r:id="rId6"/>
              </a:rPr>
              <a:t>PeeringDB module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−"/>
            </a:pPr>
            <a:r>
              <a:rPr lang="en-GB" sz="2400">
                <a:solidFill>
                  <a:schemeClr val="dk1"/>
                </a:solidFill>
              </a:rPr>
              <a:t>I already mentioned I’m lazy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24611892e3_1_39"/>
          <p:cNvSpPr/>
          <p:nvPr/>
        </p:nvSpPr>
        <p:spPr>
          <a:xfrm>
            <a:off x="533325" y="196755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Code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124611892e3_1_39"/>
          <p:cNvSpPr/>
          <p:nvPr/>
        </p:nvSpPr>
        <p:spPr>
          <a:xfrm>
            <a:off x="504000" y="1326600"/>
            <a:ext cx="90714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7459" lvl="0" marL="431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lang="en-GB" sz="2400"/>
              <a:t>DO NOT write high performance code in Python</a:t>
            </a:r>
            <a:endParaRPr b="1" sz="2400"/>
          </a:p>
        </p:txBody>
      </p:sp>
      <p:pic>
        <p:nvPicPr>
          <p:cNvPr id="203" name="Google Shape;203;g124611892e3_1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1197" y="1841750"/>
            <a:ext cx="2937000" cy="3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24611892e3_1_45"/>
          <p:cNvSpPr/>
          <p:nvPr/>
        </p:nvSpPr>
        <p:spPr>
          <a:xfrm>
            <a:off x="504000" y="22608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Code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124611892e3_1_45"/>
          <p:cNvSpPr/>
          <p:nvPr/>
        </p:nvSpPr>
        <p:spPr>
          <a:xfrm>
            <a:off x="504000" y="1326600"/>
            <a:ext cx="90714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7459" lvl="0" marL="431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Decompressing and parsing a “large” MRT file (~150MB RIB dump) into a Python object uses a lot of memory (circa 1GB)</a:t>
            </a:r>
            <a:endParaRPr sz="2400"/>
          </a:p>
          <a:p>
            <a:pPr indent="-407459" lvl="0" marL="431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Single threaded parsing is too slow</a:t>
            </a:r>
            <a:endParaRPr sz="2400"/>
          </a:p>
          <a:p>
            <a:pPr indent="-407459" lvl="0" marL="431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Python multithreading is shite</a:t>
            </a:r>
            <a:endParaRPr sz="2400"/>
          </a:p>
          <a:p>
            <a:pPr indent="-407459" lvl="0" marL="431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Python GIL means multi-processing requires full memory copy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−"/>
            </a:pPr>
            <a:r>
              <a:rPr lang="en-GB" sz="2400"/>
              <a:t>8 cores/proc’s == 8GB of memory to parse 150MB file!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4611892e3_1_51"/>
          <p:cNvSpPr/>
          <p:nvPr/>
        </p:nvSpPr>
        <p:spPr>
          <a:xfrm>
            <a:off x="504000" y="22608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Code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124611892e3_1_51"/>
          <p:cNvSpPr/>
          <p:nvPr/>
        </p:nvSpPr>
        <p:spPr>
          <a:xfrm>
            <a:off x="504000" y="1326600"/>
            <a:ext cx="90714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7459" lvl="0" marL="431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Split MRT files into </a:t>
            </a:r>
            <a:r>
              <a:rPr i="1" lang="en-GB" sz="2400"/>
              <a:t>$number_of_cpu</a:t>
            </a:r>
            <a:r>
              <a:rPr lang="en-GB" sz="2400"/>
              <a:t> files</a:t>
            </a:r>
            <a:endParaRPr sz="2400"/>
          </a:p>
          <a:p>
            <a:pPr indent="-407459" lvl="0" marL="431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Splitting is single threaded</a:t>
            </a:r>
            <a:endParaRPr sz="2400"/>
          </a:p>
          <a:p>
            <a:pPr indent="-407459" lvl="0" marL="431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Parse each chunk on a </a:t>
            </a:r>
            <a:r>
              <a:rPr lang="en-GB" sz="2400"/>
              <a:t>separate</a:t>
            </a:r>
            <a:r>
              <a:rPr lang="en-GB" sz="2400"/>
              <a:t> CPU core</a:t>
            </a:r>
            <a:endParaRPr sz="2400"/>
          </a:p>
          <a:p>
            <a:pPr indent="-407459" lvl="0" marL="431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Merging of parsed results is single threaded</a:t>
            </a:r>
            <a:endParaRPr sz="2400"/>
          </a:p>
          <a:p>
            <a:pPr indent="-407459" lvl="0" marL="431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MRT files have no total length, no index, they are pure TLVs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24611892e3_1_107"/>
          <p:cNvSpPr/>
          <p:nvPr/>
        </p:nvSpPr>
        <p:spPr>
          <a:xfrm>
            <a:off x="504000" y="22608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Code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124611892e3_1_107"/>
          <p:cNvSpPr/>
          <p:nvPr/>
        </p:nvSpPr>
        <p:spPr>
          <a:xfrm>
            <a:off x="504000" y="1326600"/>
            <a:ext cx="90714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7459" lvl="0" marL="431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Using PyPy3 to resolve the splitting/merging performance</a:t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24611892e3_1_70"/>
          <p:cNvSpPr/>
          <p:nvPr/>
        </p:nvSpPr>
        <p:spPr>
          <a:xfrm>
            <a:off x="504000" y="22608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Code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124611892e3_1_70"/>
          <p:cNvSpPr/>
          <p:nvPr/>
        </p:nvSpPr>
        <p:spPr>
          <a:xfrm>
            <a:off x="504000" y="1326600"/>
            <a:ext cx="90714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7459" lvl="0" marL="431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Python is shit in other ways too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−"/>
            </a:pPr>
            <a:r>
              <a:rPr lang="en-GB" sz="2400"/>
              <a:t>Dynamically typed (using mypy)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−"/>
            </a:pPr>
            <a:r>
              <a:rPr lang="en-GB" sz="2400"/>
              <a:t>Same code has difference results in venv or pypy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−"/>
            </a:pPr>
            <a:r>
              <a:rPr lang="en-GB" sz="2400"/>
              <a:t>Requires extensive unit testing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latin typeface="Arial"/>
                <a:ea typeface="Arial"/>
                <a:cs typeface="Arial"/>
                <a:sym typeface="Arial"/>
              </a:rPr>
              <a:t>Overview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429405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The global BGP DFZ contains a non-trivial amount of “unacceptable” data (in my opinion)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429404" lvl="0" marL="431999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lang="en-GB" sz="2400"/>
              <a:t>Some stuff is binary “this is bad”:</a:t>
            </a:r>
            <a:endParaRPr sz="2400"/>
          </a:p>
          <a:p>
            <a:pPr indent="-381000" lvl="1" marL="914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−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RPKI invalids</a:t>
            </a:r>
            <a:endParaRPr sz="2400"/>
          </a:p>
          <a:p>
            <a:pPr indent="-381000" lvl="1" marL="91440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−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full table leaks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latin typeface="Arial"/>
                <a:ea typeface="Arial"/>
                <a:cs typeface="Arial"/>
                <a:sym typeface="Arial"/>
              </a:rPr>
              <a:t>Compute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4611892e3_1_133"/>
          <p:cNvSpPr/>
          <p:nvPr/>
        </p:nvSpPr>
        <p:spPr>
          <a:xfrm>
            <a:off x="504000" y="22608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latin typeface="Arial"/>
                <a:ea typeface="Arial"/>
                <a:cs typeface="Arial"/>
                <a:sym typeface="Arial"/>
              </a:rPr>
              <a:t>Compute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124611892e3_1_133"/>
          <p:cNvSpPr/>
          <p:nvPr/>
        </p:nvSpPr>
        <p:spPr>
          <a:xfrm>
            <a:off x="504000" y="1326600"/>
            <a:ext cx="90714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639" lvl="0" marL="431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Where will you store the raw data?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639" lvl="0" marL="431999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Where will your code run?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639" lvl="0" marL="431999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Where will you store the results?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latin typeface="Arial"/>
                <a:ea typeface="Arial"/>
                <a:cs typeface="Arial"/>
                <a:sym typeface="Arial"/>
              </a:rPr>
              <a:t>Compute &amp; Storage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415689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DON’T use an SBC you had lying around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6438" y="1823075"/>
            <a:ext cx="5947752" cy="384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/>
          <p:nvPr/>
        </p:nvSpPr>
        <p:spPr>
          <a:xfrm>
            <a:off x="664254" y="4873675"/>
            <a:ext cx="18555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latin typeface="Arial"/>
                <a:ea typeface="Arial"/>
                <a:cs typeface="Arial"/>
                <a:sym typeface="Arial"/>
              </a:rPr>
              <a:t>n2_shat.jpg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24611892e3_1_26"/>
          <p:cNvSpPr/>
          <p:nvPr/>
        </p:nvSpPr>
        <p:spPr>
          <a:xfrm>
            <a:off x="504000" y="22608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</a:rPr>
              <a:t>Compute &amp; Storage</a:t>
            </a:r>
            <a:endParaRPr sz="4400"/>
          </a:p>
        </p:txBody>
      </p:sp>
      <p:sp>
        <p:nvSpPr>
          <p:cNvPr id="252" name="Google Shape;252;g124611892e3_1_26"/>
          <p:cNvSpPr/>
          <p:nvPr/>
        </p:nvSpPr>
        <p:spPr>
          <a:xfrm>
            <a:off x="504000" y="1326600"/>
            <a:ext cx="90714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5688" lvl="0" marL="431999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ODROID-N2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58692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−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Circa 80 EUROs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58692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−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Quad-core ARM Cortex-A73 @ 1.8Ghz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58692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−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Dual-core ARM Cortex-A53 @ 1.9Ghz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58692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−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4GM RAM (–250MBs for GPU)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58692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ts val="2400"/>
              <a:buChar char="−"/>
            </a:pPr>
            <a:r>
              <a:rPr lang="en-GB" sz="2400"/>
              <a:t>16GB eMMC for OS + Redis DB</a:t>
            </a:r>
            <a:endParaRPr sz="2400"/>
          </a:p>
          <a:p>
            <a:pPr indent="-358692" lvl="1" marL="864000" marR="0" rtl="0" algn="l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−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64GB USB stick for “mass storage”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4400">
                <a:solidFill>
                  <a:schemeClr val="dk1"/>
                </a:solidFill>
              </a:rPr>
              <a:t>Compute &amp; Storage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6"/>
          <p:cNvSpPr/>
          <p:nvPr/>
        </p:nvSpPr>
        <p:spPr>
          <a:xfrm>
            <a:off x="504675" y="1331500"/>
            <a:ext cx="90714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23639" lvl="0" marL="43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Parsing </a:t>
            </a:r>
            <a:r>
              <a:rPr lang="en-GB" sz="2400"/>
              <a:t>in Python is killing the polar bears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16181"/>
            <a:ext cx="10080624" cy="1838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24611892e3_1_76"/>
          <p:cNvSpPr/>
          <p:nvPr/>
        </p:nvSpPr>
        <p:spPr>
          <a:xfrm>
            <a:off x="504000" y="22608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4400">
                <a:solidFill>
                  <a:schemeClr val="dk1"/>
                </a:solidFill>
              </a:rPr>
              <a:t>Compute &amp; Storage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124611892e3_1_76"/>
          <p:cNvSpPr/>
          <p:nvPr/>
        </p:nvSpPr>
        <p:spPr>
          <a:xfrm>
            <a:off x="504675" y="1331500"/>
            <a:ext cx="90714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639" lvl="0" marL="431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Parsing </a:t>
            </a:r>
            <a:r>
              <a:rPr lang="en-GB" sz="2400"/>
              <a:t>in Python is killing the polar bears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g124611892e3_1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7986" y="2015073"/>
            <a:ext cx="4803425" cy="360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24611892e3_1_89"/>
          <p:cNvSpPr/>
          <p:nvPr/>
        </p:nvSpPr>
        <p:spPr>
          <a:xfrm>
            <a:off x="504000" y="22608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4400">
                <a:solidFill>
                  <a:schemeClr val="dk1"/>
                </a:solidFill>
              </a:rPr>
              <a:t>Compute &amp; Storage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124611892e3_1_89"/>
          <p:cNvSpPr/>
          <p:nvPr/>
        </p:nvSpPr>
        <p:spPr>
          <a:xfrm>
            <a:off x="504675" y="1331500"/>
            <a:ext cx="90714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639" lvl="0" marL="431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en-GB" sz="2400"/>
              <a:t>It’s also</a:t>
            </a:r>
            <a:r>
              <a:rPr lang="en-GB" sz="2400"/>
              <a:t> killing my patients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g124611892e3_1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238" y="2631775"/>
            <a:ext cx="8296275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24611892e3_1_83"/>
          <p:cNvSpPr/>
          <p:nvPr/>
        </p:nvSpPr>
        <p:spPr>
          <a:xfrm>
            <a:off x="504000" y="22608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4400">
                <a:solidFill>
                  <a:schemeClr val="dk1"/>
                </a:solidFill>
              </a:rPr>
              <a:t>Compute &amp; Storage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124611892e3_1_83"/>
          <p:cNvSpPr/>
          <p:nvPr/>
        </p:nvSpPr>
        <p:spPr>
          <a:xfrm>
            <a:off x="504000" y="1326600"/>
            <a:ext cx="90714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5688" lvl="0" marL="431999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●"/>
            </a:pPr>
            <a:r>
              <a:rPr lang="en-GB" sz="2400"/>
              <a:t>Currently 912 MRT files are parsed per day</a:t>
            </a:r>
            <a:endParaRPr sz="2400"/>
          </a:p>
          <a:p>
            <a:pPr indent="-415688" lvl="0" marL="431999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~27M BGP UPDATES</a:t>
            </a:r>
            <a:endParaRPr sz="2400"/>
          </a:p>
          <a:p>
            <a:pPr indent="-415688" lvl="0" marL="431999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About 8 hours to download and parse the stats for a day</a:t>
            </a:r>
            <a:br>
              <a:rPr lang="en-GB" sz="2400"/>
            </a:br>
            <a:r>
              <a:rPr lang="en-GB" sz="1300"/>
              <a:t>because I made a pipeline using docker-compose, which is currently broken :(</a:t>
            </a:r>
            <a:endParaRPr sz="13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24611892e3_1_97"/>
          <p:cNvSpPr/>
          <p:nvPr/>
        </p:nvSpPr>
        <p:spPr>
          <a:xfrm>
            <a:off x="504000" y="22608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</a:rPr>
              <a:t>Lessons Learned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24611892e3_1_102"/>
          <p:cNvSpPr/>
          <p:nvPr/>
        </p:nvSpPr>
        <p:spPr>
          <a:xfrm>
            <a:off x="504000" y="22608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</a:rPr>
              <a:t>Lessons Learned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124611892e3_1_102"/>
          <p:cNvSpPr/>
          <p:nvPr/>
        </p:nvSpPr>
        <p:spPr>
          <a:xfrm>
            <a:off x="504000" y="1326600"/>
            <a:ext cx="90714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106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Python shit -&gt; use Go or Rust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MRTs shit -&gt; Use RIS-Live or </a:t>
            </a:r>
            <a:r>
              <a:rPr lang="en-GB" sz="2400"/>
              <a:t>equivalent</a:t>
            </a:r>
            <a:r>
              <a:rPr lang="en-GB" sz="2400"/>
              <a:t> peerings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SBCs are not “compute” -&gt; Memory and storage bandwidth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4611892e3_1_112"/>
          <p:cNvSpPr/>
          <p:nvPr/>
        </p:nvSpPr>
        <p:spPr>
          <a:xfrm>
            <a:off x="504000" y="22608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latin typeface="Arial"/>
                <a:ea typeface="Arial"/>
                <a:cs typeface="Arial"/>
                <a:sym typeface="Arial"/>
              </a:rPr>
              <a:t>Overview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124611892e3_1_112"/>
          <p:cNvSpPr/>
          <p:nvPr/>
        </p:nvSpPr>
        <p:spPr>
          <a:xfrm>
            <a:off x="504000" y="1326600"/>
            <a:ext cx="90714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</a:pPr>
            <a:r>
              <a:rPr lang="en-GB" sz="2400">
                <a:solidFill>
                  <a:schemeClr val="dk1"/>
                </a:solidFill>
              </a:rPr>
              <a:t>Some stuff is not so clear.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6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What’s an acceptable…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lang="en-GB" sz="2400">
                <a:solidFill>
                  <a:schemeClr val="dk1"/>
                </a:solidFill>
              </a:rPr>
              <a:t>AS path length?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lang="en-GB" sz="2400">
                <a:solidFill>
                  <a:schemeClr val="dk1"/>
                </a:solidFill>
              </a:rPr>
              <a:t>prefix length?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lang="en-GB" sz="2400">
                <a:solidFill>
                  <a:schemeClr val="dk1"/>
                </a:solidFill>
              </a:rPr>
              <a:t>number of communities?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113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−"/>
            </a:pPr>
            <a:r>
              <a:rPr lang="en-GB" sz="2400">
                <a:solidFill>
                  <a:schemeClr val="dk1"/>
                </a:solidFill>
              </a:rPr>
              <a:t>Number of updates per peer/origin/prefix, per second?</a:t>
            </a:r>
            <a:endParaRPr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2487cd5e9d_0_8"/>
          <p:cNvSpPr/>
          <p:nvPr/>
        </p:nvSpPr>
        <p:spPr>
          <a:xfrm>
            <a:off x="504000" y="22608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</a:rPr>
              <a:t>Lessons Learned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12487cd5e9d_0_8"/>
          <p:cNvSpPr/>
          <p:nvPr/>
        </p:nvSpPr>
        <p:spPr>
          <a:xfrm>
            <a:off x="504000" y="1326600"/>
            <a:ext cx="90714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106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Haters gunna hate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97" name="Google Shape;297;g12487cd5e9d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17939"/>
            <a:ext cx="10080624" cy="3447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2487cd5e9d_0_14"/>
          <p:cNvSpPr/>
          <p:nvPr/>
        </p:nvSpPr>
        <p:spPr>
          <a:xfrm>
            <a:off x="504000" y="22608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</a:rPr>
              <a:t>Lessons Learned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12487cd5e9d_0_14"/>
          <p:cNvSpPr/>
          <p:nvPr/>
        </p:nvSpPr>
        <p:spPr>
          <a:xfrm>
            <a:off x="504000" y="1326600"/>
            <a:ext cx="90714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106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A Twitter thread is not the place to distribute a lot of information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304" name="Google Shape;304;g12487cd5e9d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2800" y="1726950"/>
            <a:ext cx="1443075" cy="394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24611892e3_1_138"/>
          <p:cNvSpPr/>
          <p:nvPr/>
        </p:nvSpPr>
        <p:spPr>
          <a:xfrm>
            <a:off x="504613" y="21143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</a:rPr>
              <a:t>End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124611892e3_1_138"/>
          <p:cNvSpPr/>
          <p:nvPr/>
        </p:nvSpPr>
        <p:spPr>
          <a:xfrm>
            <a:off x="504000" y="1326600"/>
            <a:ext cx="90714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rPr lang="en-GB" sz="2000"/>
              <a:t>Bot: </a:t>
            </a:r>
            <a:r>
              <a:rPr lang="en-GB" sz="2000" u="sng">
                <a:solidFill>
                  <a:schemeClr val="hlink"/>
                </a:solidFill>
                <a:hlinkClick r:id="rId3"/>
              </a:rPr>
              <a:t>https://twitter.com/bgp_shamer</a:t>
            </a:r>
            <a:endParaRPr sz="2000"/>
          </a:p>
          <a:p>
            <a:pPr indent="0" lvl="0" marL="0" marR="0" rtl="0" algn="ctr">
              <a:lnSpc>
                <a:spcPct val="115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rPr lang="en-GB" sz="2000"/>
              <a:t>Daily reports: </a:t>
            </a:r>
            <a:r>
              <a:rPr lang="en-GB" sz="2000" u="sng">
                <a:solidFill>
                  <a:schemeClr val="hlink"/>
                </a:solidFill>
                <a:hlinkClick r:id="rId4"/>
              </a:rPr>
              <a:t>https://github.com/DFZ-Name-and-Shame/dnas_stats</a:t>
            </a:r>
            <a:endParaRPr sz="2000"/>
          </a:p>
          <a:p>
            <a:pPr indent="0" lvl="0" marL="0" marR="0" rtl="0" algn="l">
              <a:lnSpc>
                <a:spcPct val="115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latin typeface="Arial"/>
                <a:ea typeface="Arial"/>
                <a:cs typeface="Arial"/>
                <a:sym typeface="Arial"/>
              </a:rPr>
              <a:t>Overview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23639" lvl="0" marL="431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Naming and shaming repeat offenders is proven to be less effective when compared to training </a:t>
            </a:r>
            <a:r>
              <a:rPr lang="en-GB" sz="2400"/>
              <a:t>those offenders</a:t>
            </a:r>
            <a:endParaRPr sz="2400"/>
          </a:p>
          <a:p>
            <a:pPr indent="-29718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○"/>
            </a:pPr>
            <a:r>
              <a:rPr lang="en-GB" sz="2400"/>
              <a:t>…b</a:t>
            </a: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ut significantly more entertaining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639" lvl="0" marL="432000" marR="0" rtl="0" algn="l">
              <a:lnSpc>
                <a:spcPct val="115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We have a shortage of mavericks which nobody asked for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639" lvl="0" marL="432000" marR="0" rtl="0" algn="l">
              <a:lnSpc>
                <a:spcPct val="115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b="0" i="0" lang="en-GB" sz="2400" u="none" cap="none" strike="noStrike">
                <a:latin typeface="Arial"/>
                <a:ea typeface="Arial"/>
                <a:cs typeface="Arial"/>
                <a:sym typeface="Arial"/>
              </a:rPr>
              <a:t>Did I mention the wine?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487cd5e9d_0_0"/>
          <p:cNvSpPr/>
          <p:nvPr/>
        </p:nvSpPr>
        <p:spPr>
          <a:xfrm>
            <a:off x="504000" y="22608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latin typeface="Arial"/>
                <a:ea typeface="Arial"/>
                <a:cs typeface="Arial"/>
                <a:sym typeface="Arial"/>
              </a:rPr>
              <a:t>Overview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12487cd5e9d_0_0"/>
          <p:cNvSpPr/>
          <p:nvPr/>
        </p:nvSpPr>
        <p:spPr>
          <a:xfrm>
            <a:off x="-25" y="1326600"/>
            <a:ext cx="100806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rPr lang="en-GB" sz="2400"/>
              <a:t>Epiphany: what the world needs is a ‘Top Trumps’ of worst DFZ operators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4611892e3_1_10"/>
          <p:cNvSpPr/>
          <p:nvPr/>
        </p:nvSpPr>
        <p:spPr>
          <a:xfrm>
            <a:off x="504000" y="211405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latin typeface="Arial"/>
                <a:ea typeface="Arial"/>
                <a:cs typeface="Arial"/>
                <a:sym typeface="Arial"/>
              </a:rPr>
              <a:t>Overview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124611892e3_1_10"/>
          <p:cNvSpPr/>
          <p:nvPr/>
        </p:nvSpPr>
        <p:spPr>
          <a:xfrm>
            <a:off x="504613" y="1307075"/>
            <a:ext cx="9071400" cy="3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639" lvl="0" marL="431999" marR="0" rtl="0" algn="l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en-GB" sz="2400"/>
              <a:t>Why wouldn’t this be </a:t>
            </a:r>
            <a:r>
              <a:rPr lang="en-GB" sz="2400"/>
              <a:t>great</a:t>
            </a:r>
            <a:r>
              <a:rPr lang="en-GB" sz="2400"/>
              <a:t>!?!?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g124611892e3_1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0875" y="1880425"/>
            <a:ext cx="5098875" cy="37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0000" y="44640"/>
            <a:ext cx="6415200" cy="56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124611892e3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3175" y="17600"/>
            <a:ext cx="4114280" cy="56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2022-04-14T09:11:49Z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